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40"/>
  </p:notesMasterIdLst>
  <p:handoutMasterIdLst>
    <p:handoutMasterId r:id="rId41"/>
  </p:handoutMasterIdLst>
  <p:sldIdLst>
    <p:sldId id="259" r:id="rId3"/>
    <p:sldId id="257" r:id="rId4"/>
    <p:sldId id="258" r:id="rId5"/>
    <p:sldId id="263" r:id="rId6"/>
    <p:sldId id="305" r:id="rId7"/>
    <p:sldId id="286" r:id="rId8"/>
    <p:sldId id="314" r:id="rId9"/>
    <p:sldId id="315" r:id="rId10"/>
    <p:sldId id="319" r:id="rId11"/>
    <p:sldId id="320" r:id="rId12"/>
    <p:sldId id="321" r:id="rId13"/>
    <p:sldId id="322" r:id="rId14"/>
    <p:sldId id="268" r:id="rId15"/>
    <p:sldId id="301" r:id="rId16"/>
    <p:sldId id="302" r:id="rId17"/>
    <p:sldId id="299" r:id="rId18"/>
    <p:sldId id="303" r:id="rId19"/>
    <p:sldId id="304" r:id="rId20"/>
    <p:sldId id="289" r:id="rId21"/>
    <p:sldId id="291" r:id="rId22"/>
    <p:sldId id="292" r:id="rId23"/>
    <p:sldId id="293" r:id="rId24"/>
    <p:sldId id="294" r:id="rId25"/>
    <p:sldId id="310" r:id="rId26"/>
    <p:sldId id="311" r:id="rId27"/>
    <p:sldId id="296" r:id="rId28"/>
    <p:sldId id="297" r:id="rId29"/>
    <p:sldId id="281" r:id="rId30"/>
    <p:sldId id="306" r:id="rId31"/>
    <p:sldId id="307" r:id="rId32"/>
    <p:sldId id="308" r:id="rId33"/>
    <p:sldId id="309" r:id="rId34"/>
    <p:sldId id="285" r:id="rId35"/>
    <p:sldId id="290" r:id="rId36"/>
    <p:sldId id="323" r:id="rId37"/>
    <p:sldId id="313" r:id="rId38"/>
    <p:sldId id="26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5916"/>
    <a:srgbClr val="E0601A"/>
    <a:srgbClr val="DF5B17"/>
    <a:srgbClr val="DF5C18"/>
    <a:srgbClr val="DF63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45" autoAdjust="0"/>
    <p:restoredTop sz="95470" autoAdjust="0"/>
  </p:normalViewPr>
  <p:slideViewPr>
    <p:cSldViewPr snapToGrid="0">
      <p:cViewPr>
        <p:scale>
          <a:sx n="81" d="100"/>
          <a:sy n="81" d="100"/>
        </p:scale>
        <p:origin x="80" y="536"/>
      </p:cViewPr>
      <p:guideLst>
        <p:guide orient="horz" pos="2160"/>
        <p:guide pos="3840"/>
      </p:guideLst>
    </p:cSldViewPr>
  </p:slideViewPr>
  <p:outlineViewPr>
    <p:cViewPr>
      <p:scale>
        <a:sx n="33" d="100"/>
        <a:sy n="33" d="100"/>
      </p:scale>
      <p:origin x="0" y="-5754"/>
    </p:cViewPr>
  </p:outlineViewPr>
  <p:notesTextViewPr>
    <p:cViewPr>
      <p:scale>
        <a:sx n="1" d="1"/>
        <a:sy n="1" d="1"/>
      </p:scale>
      <p:origin x="0" y="0"/>
    </p:cViewPr>
  </p:notesTextViewPr>
  <p:notesViewPr>
    <p:cSldViewPr snapToGrid="0" showGuides="1">
      <p:cViewPr varScale="1">
        <p:scale>
          <a:sx n="91" d="100"/>
          <a:sy n="91" d="100"/>
        </p:scale>
        <p:origin x="3672" y="10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C970DB-8EE6-4E5B-9CBE-4CA39D1A6EC2}" type="datetimeFigureOut">
              <a:rPr lang="en-US" smtClean="0"/>
              <a:t>5/10/16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355828-8ECA-4525-A47E-5E299A14B1C7}" type="slidenum">
              <a:rPr lang="en-US" smtClean="0"/>
              <a:t>‹#›</a:t>
            </a:fld>
            <a:endParaRPr lang="en-US" dirty="0"/>
          </a:p>
        </p:txBody>
      </p:sp>
    </p:spTree>
    <p:extLst>
      <p:ext uri="{BB962C8B-B14F-4D97-AF65-F5344CB8AC3E}">
        <p14:creationId xmlns:p14="http://schemas.microsoft.com/office/powerpoint/2010/main" val="3451801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A2C30-CB24-4D43-9508-20D3935E5F91}" type="datetimeFigureOut">
              <a:rPr lang="en-IN" smtClean="0"/>
              <a:t>10/05/16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DD0D6D-2C44-41A9-A07A-EB0F48F5A464}" type="slidenum">
              <a:rPr lang="en-IN" smtClean="0"/>
              <a:t>‹#›</a:t>
            </a:fld>
            <a:endParaRPr lang="en-IN"/>
          </a:p>
        </p:txBody>
      </p:sp>
    </p:spTree>
    <p:extLst>
      <p:ext uri="{BB962C8B-B14F-4D97-AF65-F5344CB8AC3E}">
        <p14:creationId xmlns:p14="http://schemas.microsoft.com/office/powerpoint/2010/main" val="917976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100000">
              <a:schemeClr val="accent3"/>
            </a:gs>
            <a:gs pos="0">
              <a:schemeClr val="accent1"/>
            </a:gs>
          </a:gsLst>
          <a:lin ang="1440000" scaled="0"/>
        </a:gradFill>
        <a:effectLst/>
      </p:bgPr>
    </p:bg>
    <p:spTree>
      <p:nvGrpSpPr>
        <p:cNvPr id="1" name=""/>
        <p:cNvGrpSpPr/>
        <p:nvPr/>
      </p:nvGrpSpPr>
      <p:grpSpPr>
        <a:xfrm>
          <a:off x="0" y="0"/>
          <a:ext cx="0" cy="0"/>
          <a:chOff x="0" y="0"/>
          <a:chExt cx="0" cy="0"/>
        </a:xfrm>
      </p:grpSpPr>
      <p:grpSp>
        <p:nvGrpSpPr>
          <p:cNvPr id="26" name="Group 25"/>
          <p:cNvGrpSpPr/>
          <p:nvPr userDrawn="1"/>
        </p:nvGrpSpPr>
        <p:grpSpPr>
          <a:xfrm>
            <a:off x="-1" y="0"/>
            <a:ext cx="12192001" cy="6858639"/>
            <a:chOff x="-1" y="-1"/>
            <a:chExt cx="12192001" cy="6858639"/>
          </a:xfrm>
        </p:grpSpPr>
        <p:sp>
          <p:nvSpPr>
            <p:cNvPr id="24"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8" descr="abstract background design"/>
          <p:cNvGrpSpPr/>
          <p:nvPr userDrawn="1"/>
        </p:nvGrpSpPr>
        <p:grpSpPr>
          <a:xfrm>
            <a:off x="0" y="-638"/>
            <a:ext cx="12201526" cy="6858638"/>
            <a:chOff x="0" y="618575"/>
            <a:chExt cx="12201526" cy="6858638"/>
          </a:xfrm>
        </p:grpSpPr>
        <p:sp>
          <p:nvSpPr>
            <p:cNvPr id="27" name="Rectangle 26"/>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p:nvPr>
        </p:nvSpPr>
        <p:spPr>
          <a:xfrm>
            <a:off x="2171700" y="2386584"/>
            <a:ext cx="9175668" cy="2852928"/>
          </a:xfrm>
        </p:spPr>
        <p:txBody>
          <a:bodyPr anchor="b"/>
          <a:lstStyle>
            <a:lvl1pPr algn="l">
              <a:defRPr sz="60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71700" y="5296060"/>
            <a:ext cx="9175668" cy="1561622"/>
          </a:xfrm>
        </p:spPr>
        <p:txBody>
          <a:bodyPr/>
          <a:lstStyle>
            <a:lvl1pPr marL="0" indent="0" algn="l">
              <a:buNone/>
              <a:defRPr sz="24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t>5/10/16</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DBECBBC-B5FD-4F11-9AC2-5AED2BF7CA3D}" type="slidenum">
              <a:rPr lang="en-US" smtClean="0"/>
              <a:pPr/>
              <a:t>‹#›</a:t>
            </a:fld>
            <a:endParaRPr lang="en-US" dirty="0"/>
          </a:p>
        </p:txBody>
      </p:sp>
      <p:sp>
        <p:nvSpPr>
          <p:cNvPr id="15" name="Freeform 10"/>
          <p:cNvSpPr>
            <a:spLocks/>
          </p:cNvSpPr>
          <p:nvPr userDrawn="1"/>
        </p:nvSpPr>
        <p:spPr bwMode="auto">
          <a:xfrm>
            <a:off x="-1109663" y="28575"/>
            <a:ext cx="14411326" cy="6800850"/>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5"/>
          <p:cNvSpPr>
            <a:spLocks/>
          </p:cNvSpPr>
          <p:nvPr userDrawn="1"/>
        </p:nvSpPr>
        <p:spPr bwMode="auto">
          <a:xfrm>
            <a:off x="-3175" y="-627063"/>
            <a:ext cx="12204700" cy="8112126"/>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7" name="Picture 16" descr="Office Mix Logo"/>
          <p:cNvPicPr>
            <a:picLocks noChangeAspect="1"/>
          </p:cNvPicPr>
          <p:nvPr userDrawn="1"/>
        </p:nvPicPr>
        <p:blipFill rotWithShape="1">
          <a:blip r:embed="rId2" cstate="print">
            <a:extLst>
              <a:ext uri="{28A0092B-C50C-407E-A947-70E740481C1C}">
                <a14:useLocalDpi xmlns:a14="http://schemas.microsoft.com/office/drawing/2010/main" val="0"/>
              </a:ext>
            </a:extLst>
          </a:blip>
          <a:srcRect r="76197"/>
          <a:stretch/>
        </p:blipFill>
        <p:spPr>
          <a:xfrm>
            <a:off x="868514" y="4100388"/>
            <a:ext cx="1240638" cy="1440426"/>
          </a:xfrm>
          <a:prstGeom prst="rect">
            <a:avLst/>
          </a:prstGeom>
        </p:spPr>
      </p:pic>
    </p:spTree>
    <p:extLst>
      <p:ext uri="{BB962C8B-B14F-4D97-AF65-F5344CB8AC3E}">
        <p14:creationId xmlns:p14="http://schemas.microsoft.com/office/powerpoint/2010/main" val="29381137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3" name="Group 12"/>
          <p:cNvGrpSpPr/>
          <p:nvPr userDrawn="1"/>
        </p:nvGrpSpPr>
        <p:grpSpPr>
          <a:xfrm>
            <a:off x="-1" y="-2971"/>
            <a:ext cx="12192001" cy="6866062"/>
            <a:chOff x="-1" y="-2971"/>
            <a:chExt cx="12192001" cy="6866062"/>
          </a:xfrm>
        </p:grpSpPr>
        <p:sp>
          <p:nvSpPr>
            <p:cNvPr id="14"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 name="Rectangle 19"/>
          <p:cNvSpPr/>
          <p:nvPr userDrawn="1"/>
        </p:nvSpPr>
        <p:spPr>
          <a:xfrm>
            <a:off x="0" y="416"/>
            <a:ext cx="12192000" cy="6858000"/>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descr="abstract background design"/>
          <p:cNvGrpSpPr/>
          <p:nvPr userDrawn="1"/>
        </p:nvGrpSpPr>
        <p:grpSpPr>
          <a:xfrm>
            <a:off x="-1366" y="-4114"/>
            <a:ext cx="5035003" cy="6865834"/>
            <a:chOff x="-1366" y="-4114"/>
            <a:chExt cx="5035003" cy="6865834"/>
          </a:xfrm>
        </p:grpSpPr>
        <p:sp>
          <p:nvSpPr>
            <p:cNvPr id="9" name="Rectangle 1040"/>
            <p:cNvSpPr/>
            <p:nvPr userDrawn="1"/>
          </p:nvSpPr>
          <p:spPr>
            <a:xfrm>
              <a:off x="-1366" y="-2385"/>
              <a:ext cx="5035002" cy="6859550"/>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 name="connsiteX0" fmla="*/ 0 w 12197830"/>
                <a:gd name="connsiteY0" fmla="*/ 0 h 6877450"/>
                <a:gd name="connsiteX1" fmla="*/ 12197830 w 12197830"/>
                <a:gd name="connsiteY1" fmla="*/ 6247021 h 6877450"/>
                <a:gd name="connsiteX2" fmla="*/ 12196119 w 12197830"/>
                <a:gd name="connsiteY2" fmla="*/ 6877450 h 6877450"/>
                <a:gd name="connsiteX3" fmla="*/ 4119 w 12197830"/>
                <a:gd name="connsiteY3" fmla="*/ 6877450 h 6877450"/>
                <a:gd name="connsiteX4" fmla="*/ 0 w 12197830"/>
                <a:gd name="connsiteY4" fmla="*/ 0 h 6877450"/>
                <a:gd name="connsiteX0" fmla="*/ 0 w 12196119"/>
                <a:gd name="connsiteY0" fmla="*/ 1379 h 6878829"/>
                <a:gd name="connsiteX1" fmla="*/ 4996930 w 12196119"/>
                <a:gd name="connsiteY1" fmla="*/ 0 h 6878829"/>
                <a:gd name="connsiteX2" fmla="*/ 12196119 w 12196119"/>
                <a:gd name="connsiteY2" fmla="*/ 6878829 h 6878829"/>
                <a:gd name="connsiteX3" fmla="*/ 4119 w 12196119"/>
                <a:gd name="connsiteY3" fmla="*/ 6878829 h 6878829"/>
                <a:gd name="connsiteX4" fmla="*/ 0 w 12196119"/>
                <a:gd name="connsiteY4" fmla="*/ 1379 h 6878829"/>
                <a:gd name="connsiteX0" fmla="*/ 0 w 5350819"/>
                <a:gd name="connsiteY0" fmla="*/ 1379 h 6878829"/>
                <a:gd name="connsiteX1" fmla="*/ 49969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350819"/>
                <a:gd name="connsiteY0" fmla="*/ 1379 h 6878829"/>
                <a:gd name="connsiteX1" fmla="*/ 40444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046019"/>
                <a:gd name="connsiteY0" fmla="*/ 1379 h 6878829"/>
                <a:gd name="connsiteX1" fmla="*/ 4044430 w 5046019"/>
                <a:gd name="connsiteY1" fmla="*/ 0 h 6878829"/>
                <a:gd name="connsiteX2" fmla="*/ 5046019 w 5046019"/>
                <a:gd name="connsiteY2" fmla="*/ 6878829 h 6878829"/>
                <a:gd name="connsiteX3" fmla="*/ 4119 w 5046019"/>
                <a:gd name="connsiteY3" fmla="*/ 6878829 h 6878829"/>
                <a:gd name="connsiteX4" fmla="*/ 0 w 5046019"/>
                <a:gd name="connsiteY4" fmla="*/ 1379 h 6878829"/>
                <a:gd name="connsiteX0" fmla="*/ 0 w 5046019"/>
                <a:gd name="connsiteY0" fmla="*/ 0 h 6877450"/>
                <a:gd name="connsiteX1" fmla="*/ 4052693 w 5046019"/>
                <a:gd name="connsiteY1" fmla="*/ 72985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47185 w 5046019"/>
                <a:gd name="connsiteY1" fmla="*/ 9638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8202 w 5046019"/>
                <a:gd name="connsiteY1" fmla="*/ 64722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2694 w 5046019"/>
                <a:gd name="connsiteY1" fmla="*/ 6884 h 6877450"/>
                <a:gd name="connsiteX2" fmla="*/ 5046019 w 5046019"/>
                <a:gd name="connsiteY2" fmla="*/ 6877450 h 6877450"/>
                <a:gd name="connsiteX3" fmla="*/ 4119 w 5046019"/>
                <a:gd name="connsiteY3" fmla="*/ 6877450 h 6877450"/>
                <a:gd name="connsiteX4" fmla="*/ 0 w 5046019"/>
                <a:gd name="connsiteY4" fmla="*/ 0 h 6877450"/>
                <a:gd name="connsiteX0" fmla="*/ 0 w 5043265"/>
                <a:gd name="connsiteY0" fmla="*/ 31675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31675 h 6870566"/>
                <a:gd name="connsiteX0" fmla="*/ 0 w 5043265"/>
                <a:gd name="connsiteY0" fmla="*/ 1379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83992 w 5043265"/>
                <a:gd name="connsiteY3" fmla="*/ 6843024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4120 w 5043265"/>
                <a:gd name="connsiteY3" fmla="*/ 6859550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1366 w 5043265"/>
                <a:gd name="connsiteY3" fmla="*/ 6859550 h 6870566"/>
                <a:gd name="connsiteX4" fmla="*/ 0 w 5043265"/>
                <a:gd name="connsiteY4" fmla="*/ 1379 h 6870566"/>
                <a:gd name="connsiteX0" fmla="*/ 0 w 5037757"/>
                <a:gd name="connsiteY0" fmla="*/ 1379 h 6859550"/>
                <a:gd name="connsiteX1" fmla="*/ 4049940 w 5037757"/>
                <a:gd name="connsiteY1" fmla="*/ 0 h 6859550"/>
                <a:gd name="connsiteX2" fmla="*/ 5037757 w 5037757"/>
                <a:gd name="connsiteY2" fmla="*/ 6837515 h 6859550"/>
                <a:gd name="connsiteX3" fmla="*/ 1366 w 5037757"/>
                <a:gd name="connsiteY3" fmla="*/ 6859550 h 6859550"/>
                <a:gd name="connsiteX4" fmla="*/ 0 w 5037757"/>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5002" h="6859550">
                  <a:moveTo>
                    <a:pt x="0" y="1379"/>
                  </a:moveTo>
                  <a:lnTo>
                    <a:pt x="4049940" y="0"/>
                  </a:lnTo>
                  <a:lnTo>
                    <a:pt x="5035002" y="6859549"/>
                  </a:lnTo>
                  <a:lnTo>
                    <a:pt x="1366" y="6859550"/>
                  </a:lnTo>
                  <a:cubicBezTo>
                    <a:pt x="-7" y="4573493"/>
                    <a:pt x="1373" y="2287436"/>
                    <a:pt x="0" y="1379"/>
                  </a:cubicBez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Freeform 19"/>
            <p:cNvSpPr>
              <a:spLocks/>
            </p:cNvSpPr>
            <p:nvPr userDrawn="1"/>
          </p:nvSpPr>
          <p:spPr bwMode="auto">
            <a:xfrm>
              <a:off x="1" y="-4114"/>
              <a:ext cx="5033636" cy="6862754"/>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6">
                  <a:moveTo>
                    <a:pt x="8033" y="0"/>
                  </a:moveTo>
                  <a:lnTo>
                    <a:pt x="0" y="6"/>
                  </a:lnTo>
                  <a:lnTo>
                    <a:pt x="7892" y="10006"/>
                  </a:lnTo>
                  <a:lnTo>
                    <a:pt x="10000" y="10006"/>
                  </a:lnTo>
                  <a:lnTo>
                    <a:pt x="8033" y="0"/>
                  </a:lnTo>
                  <a:close/>
                </a:path>
              </a:pathLst>
            </a:custGeom>
            <a:gradFill>
              <a:gsLst>
                <a:gs pos="100000">
                  <a:schemeClr val="accent3">
                    <a:alpha val="24000"/>
                  </a:schemeClr>
                </a:gs>
                <a:gs pos="38000">
                  <a:schemeClr val="accent2">
                    <a:alpha val="25000"/>
                  </a:schemeClr>
                </a:gs>
              </a:gsLst>
              <a:lin ang="4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9"/>
            <p:cNvSpPr>
              <a:spLocks/>
            </p:cNvSpPr>
            <p:nvPr userDrawn="1"/>
          </p:nvSpPr>
          <p:spPr bwMode="auto">
            <a:xfrm flipV="1">
              <a:off x="199" y="-686"/>
              <a:ext cx="3432693" cy="6862406"/>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4757 w 10000"/>
                <a:gd name="connsiteY2" fmla="*/ 10006 h 10006"/>
                <a:gd name="connsiteX3" fmla="*/ 10000 w 10000"/>
                <a:gd name="connsiteY3" fmla="*/ 10006 h 10006"/>
                <a:gd name="connsiteX4" fmla="*/ 8033 w 10000"/>
                <a:gd name="connsiteY4" fmla="*/ 0 h 10006"/>
                <a:gd name="connsiteX0" fmla="*/ 8033 w 8033"/>
                <a:gd name="connsiteY0" fmla="*/ 0 h 10006"/>
                <a:gd name="connsiteX1" fmla="*/ 0 w 8033"/>
                <a:gd name="connsiteY1" fmla="*/ 6 h 10006"/>
                <a:gd name="connsiteX2" fmla="*/ 4757 w 8033"/>
                <a:gd name="connsiteY2" fmla="*/ 10006 h 10006"/>
                <a:gd name="connsiteX3" fmla="*/ 7415 w 8033"/>
                <a:gd name="connsiteY3" fmla="*/ 10006 h 10006"/>
                <a:gd name="connsiteX4" fmla="*/ 8033 w 8033"/>
                <a:gd name="connsiteY4" fmla="*/ 0 h 10006"/>
                <a:gd name="connsiteX0" fmla="*/ 5710 w 9231"/>
                <a:gd name="connsiteY0" fmla="*/ 12 h 9994"/>
                <a:gd name="connsiteX1" fmla="*/ 0 w 9231"/>
                <a:gd name="connsiteY1" fmla="*/ 0 h 9994"/>
                <a:gd name="connsiteX2" fmla="*/ 5922 w 9231"/>
                <a:gd name="connsiteY2" fmla="*/ 9994 h 9994"/>
                <a:gd name="connsiteX3" fmla="*/ 9231 w 9231"/>
                <a:gd name="connsiteY3" fmla="*/ 9994 h 9994"/>
                <a:gd name="connsiteX4" fmla="*/ 5710 w 9231"/>
                <a:gd name="connsiteY4" fmla="*/ 12 h 9994"/>
                <a:gd name="connsiteX0" fmla="*/ 6186 w 10000"/>
                <a:gd name="connsiteY0" fmla="*/ 12 h 10000"/>
                <a:gd name="connsiteX1" fmla="*/ 0 w 10000"/>
                <a:gd name="connsiteY1" fmla="*/ 0 h 10000"/>
                <a:gd name="connsiteX2" fmla="*/ 4575 w 10000"/>
                <a:gd name="connsiteY2" fmla="*/ 10000 h 10000"/>
                <a:gd name="connsiteX3" fmla="*/ 10000 w 10000"/>
                <a:gd name="connsiteY3" fmla="*/ 10000 h 10000"/>
                <a:gd name="connsiteX4" fmla="*/ 6186 w 10000"/>
                <a:gd name="connsiteY4" fmla="*/ 12 h 10000"/>
                <a:gd name="connsiteX0" fmla="*/ 6186 w 7838"/>
                <a:gd name="connsiteY0" fmla="*/ 12 h 10000"/>
                <a:gd name="connsiteX1" fmla="*/ 0 w 7838"/>
                <a:gd name="connsiteY1" fmla="*/ 0 h 10000"/>
                <a:gd name="connsiteX2" fmla="*/ 4575 w 7838"/>
                <a:gd name="connsiteY2" fmla="*/ 10000 h 10000"/>
                <a:gd name="connsiteX3" fmla="*/ 7838 w 7838"/>
                <a:gd name="connsiteY3" fmla="*/ 10000 h 10000"/>
                <a:gd name="connsiteX4" fmla="*/ 6186 w 7838"/>
                <a:gd name="connsiteY4" fmla="*/ 12 h 10000"/>
                <a:gd name="connsiteX0" fmla="*/ 9745 w 10000"/>
                <a:gd name="connsiteY0" fmla="*/ 0 h 10023"/>
                <a:gd name="connsiteX1" fmla="*/ 0 w 10000"/>
                <a:gd name="connsiteY1" fmla="*/ 23 h 10023"/>
                <a:gd name="connsiteX2" fmla="*/ 5837 w 10000"/>
                <a:gd name="connsiteY2" fmla="*/ 10023 h 10023"/>
                <a:gd name="connsiteX3" fmla="*/ 10000 w 10000"/>
                <a:gd name="connsiteY3" fmla="*/ 10023 h 10023"/>
                <a:gd name="connsiteX4" fmla="*/ 9745 w 10000"/>
                <a:gd name="connsiteY4" fmla="*/ 0 h 10023"/>
                <a:gd name="connsiteX0" fmla="*/ 9745 w 11688"/>
                <a:gd name="connsiteY0" fmla="*/ 0 h 10041"/>
                <a:gd name="connsiteX1" fmla="*/ 0 w 11688"/>
                <a:gd name="connsiteY1" fmla="*/ 23 h 10041"/>
                <a:gd name="connsiteX2" fmla="*/ 5837 w 11688"/>
                <a:gd name="connsiteY2" fmla="*/ 10023 h 10041"/>
                <a:gd name="connsiteX3" fmla="*/ 11688 w 11688"/>
                <a:gd name="connsiteY3" fmla="*/ 10041 h 10041"/>
                <a:gd name="connsiteX4" fmla="*/ 9745 w 11688"/>
                <a:gd name="connsiteY4" fmla="*/ 0 h 10041"/>
                <a:gd name="connsiteX0" fmla="*/ 9745 w 11688"/>
                <a:gd name="connsiteY0" fmla="*/ 0 h 10041"/>
                <a:gd name="connsiteX1" fmla="*/ 0 w 11688"/>
                <a:gd name="connsiteY1" fmla="*/ 23 h 10041"/>
                <a:gd name="connsiteX2" fmla="*/ 6990 w 11688"/>
                <a:gd name="connsiteY2" fmla="*/ 10023 h 10041"/>
                <a:gd name="connsiteX3" fmla="*/ 11688 w 11688"/>
                <a:gd name="connsiteY3" fmla="*/ 10041 h 10041"/>
                <a:gd name="connsiteX4" fmla="*/ 9745 w 11688"/>
                <a:gd name="connsiteY4" fmla="*/ 0 h 10041"/>
                <a:gd name="connsiteX0" fmla="*/ 9745 w 11675"/>
                <a:gd name="connsiteY0" fmla="*/ 0 h 10023"/>
                <a:gd name="connsiteX1" fmla="*/ 0 w 11675"/>
                <a:gd name="connsiteY1" fmla="*/ 23 h 10023"/>
                <a:gd name="connsiteX2" fmla="*/ 6990 w 11675"/>
                <a:gd name="connsiteY2" fmla="*/ 10023 h 10023"/>
                <a:gd name="connsiteX3" fmla="*/ 11675 w 11675"/>
                <a:gd name="connsiteY3" fmla="*/ 9950 h 10023"/>
                <a:gd name="connsiteX4" fmla="*/ 9745 w 11675"/>
                <a:gd name="connsiteY4" fmla="*/ 0 h 10023"/>
                <a:gd name="connsiteX0" fmla="*/ 9745 w 11702"/>
                <a:gd name="connsiteY0" fmla="*/ 0 h 10024"/>
                <a:gd name="connsiteX1" fmla="*/ 0 w 11702"/>
                <a:gd name="connsiteY1" fmla="*/ 23 h 10024"/>
                <a:gd name="connsiteX2" fmla="*/ 6990 w 11702"/>
                <a:gd name="connsiteY2" fmla="*/ 10023 h 10024"/>
                <a:gd name="connsiteX3" fmla="*/ 11702 w 11702"/>
                <a:gd name="connsiteY3" fmla="*/ 10024 h 10024"/>
                <a:gd name="connsiteX4" fmla="*/ 9745 w 11702"/>
                <a:gd name="connsiteY4" fmla="*/ 0 h 10024"/>
                <a:gd name="connsiteX0" fmla="*/ 9558 w 11515"/>
                <a:gd name="connsiteY0" fmla="*/ 0 h 10024"/>
                <a:gd name="connsiteX1" fmla="*/ 0 w 11515"/>
                <a:gd name="connsiteY1" fmla="*/ 303 h 10024"/>
                <a:gd name="connsiteX2" fmla="*/ 6803 w 11515"/>
                <a:gd name="connsiteY2" fmla="*/ 10023 h 10024"/>
                <a:gd name="connsiteX3" fmla="*/ 11515 w 11515"/>
                <a:gd name="connsiteY3" fmla="*/ 10024 h 10024"/>
                <a:gd name="connsiteX4" fmla="*/ 9558 w 11515"/>
                <a:gd name="connsiteY4" fmla="*/ 0 h 10024"/>
                <a:gd name="connsiteX0" fmla="*/ 9772 w 11729"/>
                <a:gd name="connsiteY0" fmla="*/ 0 h 10024"/>
                <a:gd name="connsiteX1" fmla="*/ 0 w 11729"/>
                <a:gd name="connsiteY1" fmla="*/ 6 h 10024"/>
                <a:gd name="connsiteX2" fmla="*/ 7017 w 11729"/>
                <a:gd name="connsiteY2" fmla="*/ 10023 h 10024"/>
                <a:gd name="connsiteX3" fmla="*/ 11729 w 11729"/>
                <a:gd name="connsiteY3" fmla="*/ 10024 h 10024"/>
                <a:gd name="connsiteX4" fmla="*/ 9772 w 11729"/>
                <a:gd name="connsiteY4" fmla="*/ 0 h 10024"/>
                <a:gd name="connsiteX0" fmla="*/ 9785 w 11729"/>
                <a:gd name="connsiteY0" fmla="*/ 62 h 10018"/>
                <a:gd name="connsiteX1" fmla="*/ 0 w 11729"/>
                <a:gd name="connsiteY1" fmla="*/ 0 h 10018"/>
                <a:gd name="connsiteX2" fmla="*/ 7017 w 11729"/>
                <a:gd name="connsiteY2" fmla="*/ 10017 h 10018"/>
                <a:gd name="connsiteX3" fmla="*/ 11729 w 11729"/>
                <a:gd name="connsiteY3" fmla="*/ 10018 h 10018"/>
                <a:gd name="connsiteX4" fmla="*/ 9785 w 11729"/>
                <a:gd name="connsiteY4" fmla="*/ 62 h 10018"/>
                <a:gd name="connsiteX0" fmla="*/ 9772 w 11729"/>
                <a:gd name="connsiteY0" fmla="*/ 5 h 10018"/>
                <a:gd name="connsiteX1" fmla="*/ 0 w 11729"/>
                <a:gd name="connsiteY1" fmla="*/ 0 h 10018"/>
                <a:gd name="connsiteX2" fmla="*/ 7017 w 11729"/>
                <a:gd name="connsiteY2" fmla="*/ 10017 h 10018"/>
                <a:gd name="connsiteX3" fmla="*/ 11729 w 11729"/>
                <a:gd name="connsiteY3" fmla="*/ 10018 h 10018"/>
                <a:gd name="connsiteX4" fmla="*/ 9772 w 11729"/>
                <a:gd name="connsiteY4" fmla="*/ 5 h 10018"/>
                <a:gd name="connsiteX0" fmla="*/ 9772 w 11729"/>
                <a:gd name="connsiteY0" fmla="*/ 5 h 10018"/>
                <a:gd name="connsiteX1" fmla="*/ 0 w 11729"/>
                <a:gd name="connsiteY1" fmla="*/ 0 h 10018"/>
                <a:gd name="connsiteX2" fmla="*/ 1064 w 11729"/>
                <a:gd name="connsiteY2" fmla="*/ 1494 h 10018"/>
                <a:gd name="connsiteX3" fmla="*/ 7017 w 11729"/>
                <a:gd name="connsiteY3" fmla="*/ 10017 h 10018"/>
                <a:gd name="connsiteX4" fmla="*/ 11729 w 11729"/>
                <a:gd name="connsiteY4" fmla="*/ 10018 h 10018"/>
                <a:gd name="connsiteX5" fmla="*/ 9772 w 11729"/>
                <a:gd name="connsiteY5" fmla="*/ 5 h 10018"/>
                <a:gd name="connsiteX0" fmla="*/ 9791 w 11748"/>
                <a:gd name="connsiteY0" fmla="*/ 5 h 10018"/>
                <a:gd name="connsiteX1" fmla="*/ 19 w 11748"/>
                <a:gd name="connsiteY1" fmla="*/ 0 h 10018"/>
                <a:gd name="connsiteX2" fmla="*/ 0 w 11748"/>
                <a:gd name="connsiteY2" fmla="*/ 2481 h 10018"/>
                <a:gd name="connsiteX3" fmla="*/ 7036 w 11748"/>
                <a:gd name="connsiteY3" fmla="*/ 10017 h 10018"/>
                <a:gd name="connsiteX4" fmla="*/ 11748 w 11748"/>
                <a:gd name="connsiteY4" fmla="*/ 10018 h 10018"/>
                <a:gd name="connsiteX5" fmla="*/ 9791 w 11748"/>
                <a:gd name="connsiteY5" fmla="*/ 5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8" h="10018">
                  <a:moveTo>
                    <a:pt x="9791" y="5"/>
                  </a:moveTo>
                  <a:lnTo>
                    <a:pt x="19" y="0"/>
                  </a:lnTo>
                  <a:cubicBezTo>
                    <a:pt x="13" y="827"/>
                    <a:pt x="6" y="1654"/>
                    <a:pt x="0" y="2481"/>
                  </a:cubicBezTo>
                  <a:lnTo>
                    <a:pt x="7036" y="10017"/>
                  </a:lnTo>
                  <a:lnTo>
                    <a:pt x="11748" y="10018"/>
                  </a:lnTo>
                  <a:lnTo>
                    <a:pt x="9791" y="5"/>
                  </a:lnTo>
                  <a:close/>
                </a:path>
              </a:pathLst>
            </a:custGeom>
            <a:gradFill>
              <a:gsLst>
                <a:gs pos="100000">
                  <a:schemeClr val="accent3">
                    <a:alpha val="17000"/>
                  </a:schemeClr>
                </a:gs>
                <a:gs pos="38000">
                  <a:schemeClr val="accent2">
                    <a:alpha val="18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411480" y="457200"/>
            <a:ext cx="3483864" cy="1600200"/>
          </a:xfrm>
        </p:spPr>
        <p:txBody>
          <a:bodyPr anchor="b">
            <a:noAutofit/>
          </a:bodyPr>
          <a:lstStyle>
            <a:lvl1pPr>
              <a:defRPr sz="4400">
                <a:solidFill>
                  <a:schemeClr val="bg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457200"/>
            <a:ext cx="6172200" cy="571335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11480" y="2514184"/>
            <a:ext cx="3703320" cy="3658016"/>
          </a:xfrm>
        </p:spPr>
        <p:txBody>
          <a:bodyPr>
            <a:normAutofit/>
          </a:bodyPr>
          <a:lstStyle>
            <a:lvl1pPr marL="0" indent="0">
              <a:buNone/>
              <a:defRPr sz="1400" b="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FFEE5F-65BB-4268-AC17-D19CED90FB82}" type="datetimeFigureOut">
              <a:rPr lang="en-US" smtClean="0"/>
              <a:t>5/10/16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pPr/>
              <a:t>‹#›</a:t>
            </a:fld>
            <a:endParaRPr lang="en-US" dirty="0"/>
          </a:p>
        </p:txBody>
      </p:sp>
    </p:spTree>
    <p:extLst>
      <p:ext uri="{BB962C8B-B14F-4D97-AF65-F5344CB8AC3E}">
        <p14:creationId xmlns:p14="http://schemas.microsoft.com/office/powerpoint/2010/main" val="18347838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a:gsLst>
            <a:gs pos="100000">
              <a:schemeClr val="accent3"/>
            </a:gs>
            <a:gs pos="0">
              <a:schemeClr val="accent1"/>
            </a:gs>
          </a:gsLst>
          <a:lin ang="1440000" scaled="0"/>
        </a:gradFill>
        <a:effectLst/>
      </p:bgPr>
    </p:bg>
    <p:spTree>
      <p:nvGrpSpPr>
        <p:cNvPr id="1" name=""/>
        <p:cNvGrpSpPr/>
        <p:nvPr/>
      </p:nvGrpSpPr>
      <p:grpSpPr>
        <a:xfrm>
          <a:off x="0" y="0"/>
          <a:ext cx="0" cy="0"/>
          <a:chOff x="0" y="0"/>
          <a:chExt cx="0" cy="0"/>
        </a:xfrm>
      </p:grpSpPr>
      <p:grpSp>
        <p:nvGrpSpPr>
          <p:cNvPr id="26" name="Group 25"/>
          <p:cNvGrpSpPr/>
          <p:nvPr userDrawn="1"/>
        </p:nvGrpSpPr>
        <p:grpSpPr>
          <a:xfrm>
            <a:off x="-1" y="0"/>
            <a:ext cx="12192001" cy="6858639"/>
            <a:chOff x="-1" y="-1"/>
            <a:chExt cx="12192001" cy="6858639"/>
          </a:xfrm>
        </p:grpSpPr>
        <p:sp>
          <p:nvSpPr>
            <p:cNvPr id="24"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8" descr="abstract background design"/>
          <p:cNvGrpSpPr/>
          <p:nvPr userDrawn="1"/>
        </p:nvGrpSpPr>
        <p:grpSpPr>
          <a:xfrm>
            <a:off x="4762" y="0"/>
            <a:ext cx="12201526" cy="6858638"/>
            <a:chOff x="0" y="618575"/>
            <a:chExt cx="12201526" cy="6858638"/>
          </a:xfrm>
        </p:grpSpPr>
        <p:sp>
          <p:nvSpPr>
            <p:cNvPr id="27" name="Rectangle 26"/>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Date Placeholder 3"/>
          <p:cNvSpPr>
            <a:spLocks noGrp="1"/>
          </p:cNvSpPr>
          <p:nvPr>
            <p:ph type="dt" sz="half" idx="10"/>
          </p:nvPr>
        </p:nvSpPr>
        <p:spPr/>
        <p:txBody>
          <a:bodyPr/>
          <a:lstStyle/>
          <a:p>
            <a:fld id="{90FFEE5F-65BB-4268-AC17-D19CED90FB82}" type="datetimeFigureOut">
              <a:rPr lang="en-US" smtClean="0"/>
              <a:t>5/10/16</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15" name="Freeform 10"/>
          <p:cNvSpPr>
            <a:spLocks/>
          </p:cNvSpPr>
          <p:nvPr userDrawn="1"/>
        </p:nvSpPr>
        <p:spPr bwMode="auto">
          <a:xfrm>
            <a:off x="-1109663" y="28575"/>
            <a:ext cx="14411326" cy="6800850"/>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5"/>
          <p:cNvSpPr>
            <a:spLocks/>
          </p:cNvSpPr>
          <p:nvPr userDrawn="1"/>
        </p:nvSpPr>
        <p:spPr bwMode="auto">
          <a:xfrm>
            <a:off x="-3175" y="-627063"/>
            <a:ext cx="12204700" cy="8112126"/>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descr="photo of man sitting on an outdoor bench, using a table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428"/>
            <a:ext cx="8876190" cy="6857143"/>
          </a:xfrm>
          <a:prstGeom prst="rect">
            <a:avLst/>
          </a:prstGeom>
        </p:spPr>
      </p:pic>
      <p:sp>
        <p:nvSpPr>
          <p:cNvPr id="23" name="Freeform 5" descr="Callout shape"/>
          <p:cNvSpPr>
            <a:spLocks/>
          </p:cNvSpPr>
          <p:nvPr userDrawn="1"/>
        </p:nvSpPr>
        <p:spPr bwMode="auto">
          <a:xfrm>
            <a:off x="6778677" y="356679"/>
            <a:ext cx="4956048" cy="3008376"/>
          </a:xfrm>
          <a:custGeom>
            <a:avLst/>
            <a:gdLst>
              <a:gd name="T0" fmla="*/ 0 w 4338"/>
              <a:gd name="T1" fmla="*/ 0 h 2582"/>
              <a:gd name="T2" fmla="*/ 0 w 4338"/>
              <a:gd name="T3" fmla="*/ 2353 h 2582"/>
              <a:gd name="T4" fmla="*/ 921 w 4338"/>
              <a:gd name="T5" fmla="*/ 2353 h 2582"/>
              <a:gd name="T6" fmla="*/ 1101 w 4338"/>
              <a:gd name="T7" fmla="*/ 2582 h 2582"/>
              <a:gd name="T8" fmla="*/ 1278 w 4338"/>
              <a:gd name="T9" fmla="*/ 2353 h 2582"/>
              <a:gd name="T10" fmla="*/ 4338 w 4338"/>
              <a:gd name="T11" fmla="*/ 2353 h 2582"/>
              <a:gd name="T12" fmla="*/ 4338 w 4338"/>
              <a:gd name="T13" fmla="*/ 0 h 2582"/>
              <a:gd name="T14" fmla="*/ 0 w 4338"/>
              <a:gd name="T15" fmla="*/ 0 h 25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8" h="2582">
                <a:moveTo>
                  <a:pt x="0" y="0"/>
                </a:moveTo>
                <a:lnTo>
                  <a:pt x="0" y="2353"/>
                </a:lnTo>
                <a:lnTo>
                  <a:pt x="921" y="2353"/>
                </a:lnTo>
                <a:lnTo>
                  <a:pt x="1101" y="2582"/>
                </a:lnTo>
                <a:lnTo>
                  <a:pt x="1278" y="2353"/>
                </a:lnTo>
                <a:lnTo>
                  <a:pt x="4338" y="2353"/>
                </a:lnTo>
                <a:lnTo>
                  <a:pt x="4338" y="0"/>
                </a:lnTo>
                <a:lnTo>
                  <a:pt x="0" y="0"/>
                </a:lnTo>
                <a:close/>
              </a:path>
            </a:pathLst>
          </a:custGeom>
          <a:solidFill>
            <a:srgbClr val="FDF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6945060" y="1382350"/>
            <a:ext cx="4279434" cy="683787"/>
          </a:xfrm>
        </p:spPr>
        <p:txBody>
          <a:bodyPr anchor="b">
            <a:normAutofit/>
          </a:bodyPr>
          <a:lstStyle>
            <a:lvl1pPr algn="l">
              <a:defRPr sz="2000">
                <a:solidFill>
                  <a:schemeClr val="accent1"/>
                </a:solidFill>
                <a:latin typeface="+mj-lt"/>
              </a:defRPr>
            </a:lvl1pPr>
          </a:lstStyle>
          <a:p>
            <a:r>
              <a:rPr lang="en-US" smtClean="0"/>
              <a:t>Click to edit Master title style</a:t>
            </a:r>
            <a:endParaRPr lang="en-US" dirty="0"/>
          </a:p>
        </p:txBody>
      </p:sp>
      <p:sp>
        <p:nvSpPr>
          <p:cNvPr id="34" name="Text Placeholder 33"/>
          <p:cNvSpPr>
            <a:spLocks noGrp="1"/>
          </p:cNvSpPr>
          <p:nvPr>
            <p:ph type="body" sz="quarter" idx="13" hasCustomPrompt="1"/>
          </p:nvPr>
        </p:nvSpPr>
        <p:spPr>
          <a:xfrm>
            <a:off x="7781982" y="2067295"/>
            <a:ext cx="3549389" cy="955667"/>
          </a:xfrm>
        </p:spPr>
        <p:txBody>
          <a:bodyPr vert="horz" lIns="91440" tIns="45720" rIns="91440" bIns="45720" rtlCol="0" anchor="b">
            <a:noAutofit/>
          </a:bodyPr>
          <a:lstStyle>
            <a:lvl1pPr>
              <a:defRPr lang="en-US" sz="5100" smtClean="0">
                <a:solidFill>
                  <a:schemeClr val="accent1"/>
                </a:solidFill>
                <a:latin typeface="+mj-lt"/>
                <a:ea typeface="+mj-ea"/>
              </a:defRPr>
            </a:lvl1pPr>
            <a:lvl2pPr>
              <a:defRPr lang="en-US" sz="6800" smtClean="0">
                <a:solidFill>
                  <a:schemeClr val="accent1"/>
                </a:solidFill>
                <a:cs typeface="+mn-cs"/>
              </a:defRPr>
            </a:lvl2pPr>
            <a:lvl3pPr>
              <a:defRPr lang="en-US" sz="6800" smtClean="0">
                <a:solidFill>
                  <a:schemeClr val="accent1"/>
                </a:solidFill>
                <a:cs typeface="+mn-cs"/>
              </a:defRPr>
            </a:lvl3pPr>
            <a:lvl4pPr>
              <a:defRPr lang="en-US" sz="6800" smtClean="0">
                <a:solidFill>
                  <a:schemeClr val="accent1"/>
                </a:solidFill>
                <a:cs typeface="+mn-cs"/>
              </a:defRPr>
            </a:lvl4pPr>
            <a:lvl5pPr>
              <a:defRPr lang="en-US" sz="6800">
                <a:solidFill>
                  <a:schemeClr val="accent1"/>
                </a:solidFill>
                <a:cs typeface="+mn-cs"/>
              </a:defRPr>
            </a:lvl5pPr>
          </a:lstStyle>
          <a:p>
            <a:pPr lvl="0">
              <a:spcBef>
                <a:spcPct val="0"/>
              </a:spcBef>
            </a:pPr>
            <a:r>
              <a:rPr lang="en-US" dirty="0" smtClean="0"/>
              <a:t>Slide Title</a:t>
            </a:r>
            <a:endParaRPr lang="en-US" dirty="0"/>
          </a:p>
        </p:txBody>
      </p:sp>
      <p:sp>
        <p:nvSpPr>
          <p:cNvPr id="3" name="Subtitle 2"/>
          <p:cNvSpPr>
            <a:spLocks noGrp="1"/>
          </p:cNvSpPr>
          <p:nvPr>
            <p:ph type="subTitle" idx="1"/>
          </p:nvPr>
        </p:nvSpPr>
        <p:spPr>
          <a:xfrm>
            <a:off x="6904228" y="6209375"/>
            <a:ext cx="4994007" cy="336626"/>
          </a:xfrm>
        </p:spPr>
        <p:txBody>
          <a:bodyPr>
            <a:noAutofit/>
          </a:bodyPr>
          <a:lstStyle>
            <a:lvl1pPr marL="0" indent="0" algn="l">
              <a:buNone/>
              <a:defRPr sz="18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1443985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FFEE5F-65BB-4268-AC17-D19CED90FB82}" type="datetimeFigureOut">
              <a:rPr lang="en-US" smtClean="0"/>
              <a:t>5/10/16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5595244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FFEE5F-65BB-4268-AC17-D19CED90FB82}" type="datetimeFigureOut">
              <a:rPr lang="en-US" smtClean="0"/>
              <a:t>5/10/16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21613547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t>5/10/16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5896303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b="1"/>
            </a:lvl1pPr>
            <a:lvl2pPr marL="0" indent="0">
              <a:buNone/>
              <a:defRPr/>
            </a:lvl2pPr>
            <a:lvl3pPr marL="0" indent="0">
              <a:buNone/>
              <a:defRPr/>
            </a:lvl3pPr>
            <a:lvl4pPr marL="0" indent="0">
              <a:buNone/>
              <a:defRPr/>
            </a:lvl4pPr>
            <a:lvl5pPr marL="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t>5/10/16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25714070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100000">
              <a:schemeClr val="accent1"/>
            </a:gs>
            <a:gs pos="0">
              <a:schemeClr val="accent3"/>
            </a:gs>
          </a:gsLst>
          <a:lin ang="19800000" scaled="0"/>
        </a:gradFill>
        <a:effectLst/>
      </p:bgPr>
    </p:bg>
    <p:spTree>
      <p:nvGrpSpPr>
        <p:cNvPr id="1" name=""/>
        <p:cNvGrpSpPr/>
        <p:nvPr/>
      </p:nvGrpSpPr>
      <p:grpSpPr>
        <a:xfrm>
          <a:off x="0" y="0"/>
          <a:ext cx="0" cy="0"/>
          <a:chOff x="0" y="0"/>
          <a:chExt cx="0" cy="0"/>
        </a:xfrm>
      </p:grpSpPr>
      <p:grpSp>
        <p:nvGrpSpPr>
          <p:cNvPr id="14" name="Group 13"/>
          <p:cNvGrpSpPr/>
          <p:nvPr userDrawn="1"/>
        </p:nvGrpSpPr>
        <p:grpSpPr>
          <a:xfrm flipH="1">
            <a:off x="-1" y="0"/>
            <a:ext cx="12192001" cy="6858639"/>
            <a:chOff x="-1" y="-1"/>
            <a:chExt cx="12192001" cy="6858639"/>
          </a:xfrm>
        </p:grpSpPr>
        <p:sp>
          <p:nvSpPr>
            <p:cNvPr id="15"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18" descr="abstract background design"/>
          <p:cNvGrpSpPr/>
          <p:nvPr userDrawn="1"/>
        </p:nvGrpSpPr>
        <p:grpSpPr>
          <a:xfrm flipH="1">
            <a:off x="0" y="-638"/>
            <a:ext cx="12201526" cy="6858638"/>
            <a:chOff x="0" y="618575"/>
            <a:chExt cx="12201526" cy="6858638"/>
          </a:xfrm>
        </p:grpSpPr>
        <p:sp>
          <p:nvSpPr>
            <p:cNvPr id="20" name="Rectangle 19"/>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15"/>
          <p:cNvSpPr>
            <a:spLocks/>
          </p:cNvSpPr>
          <p:nvPr userDrawn="1"/>
        </p:nvSpPr>
        <p:spPr bwMode="auto">
          <a:xfrm flipH="1">
            <a:off x="-3175" y="-627063"/>
            <a:ext cx="12204700" cy="8112126"/>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title"/>
          </p:nvPr>
        </p:nvSpPr>
        <p:spPr>
          <a:xfrm>
            <a:off x="2171700" y="2384364"/>
            <a:ext cx="9175668" cy="2852737"/>
          </a:xfrm>
        </p:spPr>
        <p:txBody>
          <a:bodyPr anchor="b"/>
          <a:lstStyle>
            <a:lvl1pPr>
              <a:defRPr sz="6000">
                <a:solidFill>
                  <a:schemeClr val="tx2"/>
                </a:solidFill>
              </a:defRPr>
            </a:lvl1pPr>
          </a:lstStyle>
          <a:p>
            <a:r>
              <a:rPr lang="en-US" smtClean="0"/>
              <a:t>Click to edit Master title style</a:t>
            </a:r>
            <a:endParaRPr lang="en-US" dirty="0"/>
          </a:p>
        </p:txBody>
      </p:sp>
      <p:sp>
        <p:nvSpPr>
          <p:cNvPr id="23" name="Rectangle 22"/>
          <p:cNvSpPr/>
          <p:nvPr userDrawn="1"/>
        </p:nvSpPr>
        <p:spPr>
          <a:xfrm>
            <a:off x="-3175" y="5486400"/>
            <a:ext cx="12204700" cy="13712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2171700" y="5620215"/>
            <a:ext cx="9175668" cy="1237467"/>
          </a:xfrm>
        </p:spPr>
        <p:txBody>
          <a:bodyPr/>
          <a:lstStyle>
            <a:lvl1pPr marL="0" indent="0">
              <a:buNone/>
              <a:defRPr sz="2400" b="0">
                <a:solidFill>
                  <a:schemeClr val="bg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0FFEE5F-65BB-4268-AC17-D19CED90FB82}" type="datetimeFigureOut">
              <a:rPr lang="en-US" smtClean="0"/>
              <a:pPr/>
              <a:t>5/10/16</a:t>
            </a:fld>
            <a:endParaRPr lang="en-US" dirty="0"/>
          </a:p>
        </p:txBody>
      </p:sp>
      <p:sp>
        <p:nvSpPr>
          <p:cNvPr id="5" name="Footer Placeholder 4"/>
          <p:cNvSpPr>
            <a:spLocks noGrp="1"/>
          </p:cNvSpPr>
          <p:nvPr>
            <p:ph type="ftr" sz="quarter" idx="11"/>
          </p:nvPr>
        </p:nvSpPr>
        <p:spPr>
          <a:xfrm rot="5400000">
            <a:off x="10208348" y="3345599"/>
            <a:ext cx="3417882" cy="365125"/>
          </a:xfrm>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pPr/>
              <a:t>‹#›</a:t>
            </a:fld>
            <a:endParaRPr lang="en-US" dirty="0"/>
          </a:p>
        </p:txBody>
      </p:sp>
      <p:pic>
        <p:nvPicPr>
          <p:cNvPr id="25" name="Picture 24" descr="Office Mix Logo"/>
          <p:cNvPicPr>
            <a:picLocks noChangeAspect="1"/>
          </p:cNvPicPr>
          <p:nvPr userDrawn="1"/>
        </p:nvPicPr>
        <p:blipFill rotWithShape="1">
          <a:blip r:embed="rId2" cstate="print">
            <a:extLst>
              <a:ext uri="{28A0092B-C50C-407E-A947-70E740481C1C}">
                <a14:useLocalDpi xmlns:a14="http://schemas.microsoft.com/office/drawing/2010/main" val="0"/>
              </a:ext>
            </a:extLst>
          </a:blip>
          <a:srcRect r="76197"/>
          <a:stretch/>
        </p:blipFill>
        <p:spPr>
          <a:xfrm>
            <a:off x="868514" y="4100388"/>
            <a:ext cx="1240638" cy="1440426"/>
          </a:xfrm>
          <a:prstGeom prst="rect">
            <a:avLst/>
          </a:prstGeom>
        </p:spPr>
      </p:pic>
    </p:spTree>
    <p:extLst>
      <p:ext uri="{BB962C8B-B14F-4D97-AF65-F5344CB8AC3E}">
        <p14:creationId xmlns:p14="http://schemas.microsoft.com/office/powerpoint/2010/main" val="16477186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136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FFEE5F-65BB-4268-AC17-D19CED90FB82}" type="datetimeFigureOut">
              <a:rPr lang="en-US" smtClean="0"/>
              <a:t>5/10/16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13029154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90687"/>
            <a:ext cx="5157787" cy="814387"/>
          </a:xfrm>
        </p:spPr>
        <p:txBody>
          <a:bodyPr anchor="b"/>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90687"/>
            <a:ext cx="5183188" cy="814387"/>
          </a:xfrm>
        </p:spPr>
        <p:txBody>
          <a:bodyPr anchor="b"/>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FFEE5F-65BB-4268-AC17-D19CED90FB82}" type="datetimeFigureOut">
              <a:rPr lang="en-US" smtClean="0"/>
              <a:t>5/10/16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910007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FFEE5F-65BB-4268-AC17-D19CED90FB82}" type="datetimeFigureOut">
              <a:rPr lang="en-US" smtClean="0"/>
              <a:t>5/10/16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49951551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FFEE5F-65BB-4268-AC17-D19CED90FB82}" type="datetimeFigureOut">
              <a:rPr lang="en-US" smtClean="0"/>
              <a:t>5/10/16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9674131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userDrawn="1"/>
        </p:nvGrpSpPr>
        <p:grpSpPr>
          <a:xfrm>
            <a:off x="-1" y="-2971"/>
            <a:ext cx="12192001" cy="6866062"/>
            <a:chOff x="-1" y="-2971"/>
            <a:chExt cx="12192001" cy="6866062"/>
          </a:xfrm>
        </p:grpSpPr>
        <p:sp>
          <p:nvSpPr>
            <p:cNvPr id="9"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Rectangle 14"/>
          <p:cNvSpPr/>
          <p:nvPr userDrawn="1"/>
        </p:nvSpPr>
        <p:spPr>
          <a:xfrm>
            <a:off x="0" y="416"/>
            <a:ext cx="12192000" cy="6858000"/>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descr="abstract background design"/>
          <p:cNvGrpSpPr/>
          <p:nvPr userDrawn="1"/>
        </p:nvGrpSpPr>
        <p:grpSpPr>
          <a:xfrm>
            <a:off x="-1366" y="-4114"/>
            <a:ext cx="5035003" cy="6865834"/>
            <a:chOff x="-1366" y="-4114"/>
            <a:chExt cx="5035003" cy="6865834"/>
          </a:xfrm>
        </p:grpSpPr>
        <p:sp>
          <p:nvSpPr>
            <p:cNvPr id="16" name="Rectangle 1040"/>
            <p:cNvSpPr/>
            <p:nvPr userDrawn="1"/>
          </p:nvSpPr>
          <p:spPr>
            <a:xfrm>
              <a:off x="-1366" y="-2385"/>
              <a:ext cx="5035002" cy="6859550"/>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 name="connsiteX0" fmla="*/ 0 w 12197830"/>
                <a:gd name="connsiteY0" fmla="*/ 0 h 6877450"/>
                <a:gd name="connsiteX1" fmla="*/ 12197830 w 12197830"/>
                <a:gd name="connsiteY1" fmla="*/ 6247021 h 6877450"/>
                <a:gd name="connsiteX2" fmla="*/ 12196119 w 12197830"/>
                <a:gd name="connsiteY2" fmla="*/ 6877450 h 6877450"/>
                <a:gd name="connsiteX3" fmla="*/ 4119 w 12197830"/>
                <a:gd name="connsiteY3" fmla="*/ 6877450 h 6877450"/>
                <a:gd name="connsiteX4" fmla="*/ 0 w 12197830"/>
                <a:gd name="connsiteY4" fmla="*/ 0 h 6877450"/>
                <a:gd name="connsiteX0" fmla="*/ 0 w 12196119"/>
                <a:gd name="connsiteY0" fmla="*/ 1379 h 6878829"/>
                <a:gd name="connsiteX1" fmla="*/ 4996930 w 12196119"/>
                <a:gd name="connsiteY1" fmla="*/ 0 h 6878829"/>
                <a:gd name="connsiteX2" fmla="*/ 12196119 w 12196119"/>
                <a:gd name="connsiteY2" fmla="*/ 6878829 h 6878829"/>
                <a:gd name="connsiteX3" fmla="*/ 4119 w 12196119"/>
                <a:gd name="connsiteY3" fmla="*/ 6878829 h 6878829"/>
                <a:gd name="connsiteX4" fmla="*/ 0 w 12196119"/>
                <a:gd name="connsiteY4" fmla="*/ 1379 h 6878829"/>
                <a:gd name="connsiteX0" fmla="*/ 0 w 5350819"/>
                <a:gd name="connsiteY0" fmla="*/ 1379 h 6878829"/>
                <a:gd name="connsiteX1" fmla="*/ 49969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350819"/>
                <a:gd name="connsiteY0" fmla="*/ 1379 h 6878829"/>
                <a:gd name="connsiteX1" fmla="*/ 40444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046019"/>
                <a:gd name="connsiteY0" fmla="*/ 1379 h 6878829"/>
                <a:gd name="connsiteX1" fmla="*/ 4044430 w 5046019"/>
                <a:gd name="connsiteY1" fmla="*/ 0 h 6878829"/>
                <a:gd name="connsiteX2" fmla="*/ 5046019 w 5046019"/>
                <a:gd name="connsiteY2" fmla="*/ 6878829 h 6878829"/>
                <a:gd name="connsiteX3" fmla="*/ 4119 w 5046019"/>
                <a:gd name="connsiteY3" fmla="*/ 6878829 h 6878829"/>
                <a:gd name="connsiteX4" fmla="*/ 0 w 5046019"/>
                <a:gd name="connsiteY4" fmla="*/ 1379 h 6878829"/>
                <a:gd name="connsiteX0" fmla="*/ 0 w 5046019"/>
                <a:gd name="connsiteY0" fmla="*/ 0 h 6877450"/>
                <a:gd name="connsiteX1" fmla="*/ 4052693 w 5046019"/>
                <a:gd name="connsiteY1" fmla="*/ 72985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47185 w 5046019"/>
                <a:gd name="connsiteY1" fmla="*/ 9638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8202 w 5046019"/>
                <a:gd name="connsiteY1" fmla="*/ 64722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2694 w 5046019"/>
                <a:gd name="connsiteY1" fmla="*/ 6884 h 6877450"/>
                <a:gd name="connsiteX2" fmla="*/ 5046019 w 5046019"/>
                <a:gd name="connsiteY2" fmla="*/ 6877450 h 6877450"/>
                <a:gd name="connsiteX3" fmla="*/ 4119 w 5046019"/>
                <a:gd name="connsiteY3" fmla="*/ 6877450 h 6877450"/>
                <a:gd name="connsiteX4" fmla="*/ 0 w 5046019"/>
                <a:gd name="connsiteY4" fmla="*/ 0 h 6877450"/>
                <a:gd name="connsiteX0" fmla="*/ 0 w 5043265"/>
                <a:gd name="connsiteY0" fmla="*/ 31675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31675 h 6870566"/>
                <a:gd name="connsiteX0" fmla="*/ 0 w 5043265"/>
                <a:gd name="connsiteY0" fmla="*/ 1379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83992 w 5043265"/>
                <a:gd name="connsiteY3" fmla="*/ 6843024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4120 w 5043265"/>
                <a:gd name="connsiteY3" fmla="*/ 6859550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1366 w 5043265"/>
                <a:gd name="connsiteY3" fmla="*/ 6859550 h 6870566"/>
                <a:gd name="connsiteX4" fmla="*/ 0 w 5043265"/>
                <a:gd name="connsiteY4" fmla="*/ 1379 h 6870566"/>
                <a:gd name="connsiteX0" fmla="*/ 0 w 5037757"/>
                <a:gd name="connsiteY0" fmla="*/ 1379 h 6859550"/>
                <a:gd name="connsiteX1" fmla="*/ 4049940 w 5037757"/>
                <a:gd name="connsiteY1" fmla="*/ 0 h 6859550"/>
                <a:gd name="connsiteX2" fmla="*/ 5037757 w 5037757"/>
                <a:gd name="connsiteY2" fmla="*/ 6837515 h 6859550"/>
                <a:gd name="connsiteX3" fmla="*/ 1366 w 5037757"/>
                <a:gd name="connsiteY3" fmla="*/ 6859550 h 6859550"/>
                <a:gd name="connsiteX4" fmla="*/ 0 w 5037757"/>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5002" h="6859550">
                  <a:moveTo>
                    <a:pt x="0" y="1379"/>
                  </a:moveTo>
                  <a:lnTo>
                    <a:pt x="4049940" y="0"/>
                  </a:lnTo>
                  <a:lnTo>
                    <a:pt x="5035002" y="6859549"/>
                  </a:lnTo>
                  <a:lnTo>
                    <a:pt x="1366" y="6859550"/>
                  </a:lnTo>
                  <a:cubicBezTo>
                    <a:pt x="-7" y="4573493"/>
                    <a:pt x="1373" y="2287436"/>
                    <a:pt x="0" y="1379"/>
                  </a:cubicBez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8" name="Freeform 19"/>
            <p:cNvSpPr>
              <a:spLocks/>
            </p:cNvSpPr>
            <p:nvPr userDrawn="1"/>
          </p:nvSpPr>
          <p:spPr bwMode="auto">
            <a:xfrm>
              <a:off x="1" y="-4114"/>
              <a:ext cx="5033636" cy="6862754"/>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6">
                  <a:moveTo>
                    <a:pt x="8033" y="0"/>
                  </a:moveTo>
                  <a:lnTo>
                    <a:pt x="0" y="6"/>
                  </a:lnTo>
                  <a:lnTo>
                    <a:pt x="7892" y="10006"/>
                  </a:lnTo>
                  <a:lnTo>
                    <a:pt x="10000" y="10006"/>
                  </a:lnTo>
                  <a:lnTo>
                    <a:pt x="8033" y="0"/>
                  </a:lnTo>
                  <a:close/>
                </a:path>
              </a:pathLst>
            </a:custGeom>
            <a:gradFill>
              <a:gsLst>
                <a:gs pos="100000">
                  <a:schemeClr val="accent3">
                    <a:alpha val="24000"/>
                  </a:schemeClr>
                </a:gs>
                <a:gs pos="38000">
                  <a:schemeClr val="accent2">
                    <a:alpha val="25000"/>
                  </a:schemeClr>
                </a:gs>
              </a:gsLst>
              <a:lin ang="4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9"/>
            <p:cNvSpPr>
              <a:spLocks/>
            </p:cNvSpPr>
            <p:nvPr userDrawn="1"/>
          </p:nvSpPr>
          <p:spPr bwMode="auto">
            <a:xfrm flipV="1">
              <a:off x="199" y="-686"/>
              <a:ext cx="3432693" cy="6862406"/>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4757 w 10000"/>
                <a:gd name="connsiteY2" fmla="*/ 10006 h 10006"/>
                <a:gd name="connsiteX3" fmla="*/ 10000 w 10000"/>
                <a:gd name="connsiteY3" fmla="*/ 10006 h 10006"/>
                <a:gd name="connsiteX4" fmla="*/ 8033 w 10000"/>
                <a:gd name="connsiteY4" fmla="*/ 0 h 10006"/>
                <a:gd name="connsiteX0" fmla="*/ 8033 w 8033"/>
                <a:gd name="connsiteY0" fmla="*/ 0 h 10006"/>
                <a:gd name="connsiteX1" fmla="*/ 0 w 8033"/>
                <a:gd name="connsiteY1" fmla="*/ 6 h 10006"/>
                <a:gd name="connsiteX2" fmla="*/ 4757 w 8033"/>
                <a:gd name="connsiteY2" fmla="*/ 10006 h 10006"/>
                <a:gd name="connsiteX3" fmla="*/ 7415 w 8033"/>
                <a:gd name="connsiteY3" fmla="*/ 10006 h 10006"/>
                <a:gd name="connsiteX4" fmla="*/ 8033 w 8033"/>
                <a:gd name="connsiteY4" fmla="*/ 0 h 10006"/>
                <a:gd name="connsiteX0" fmla="*/ 5710 w 9231"/>
                <a:gd name="connsiteY0" fmla="*/ 12 h 9994"/>
                <a:gd name="connsiteX1" fmla="*/ 0 w 9231"/>
                <a:gd name="connsiteY1" fmla="*/ 0 h 9994"/>
                <a:gd name="connsiteX2" fmla="*/ 5922 w 9231"/>
                <a:gd name="connsiteY2" fmla="*/ 9994 h 9994"/>
                <a:gd name="connsiteX3" fmla="*/ 9231 w 9231"/>
                <a:gd name="connsiteY3" fmla="*/ 9994 h 9994"/>
                <a:gd name="connsiteX4" fmla="*/ 5710 w 9231"/>
                <a:gd name="connsiteY4" fmla="*/ 12 h 9994"/>
                <a:gd name="connsiteX0" fmla="*/ 6186 w 10000"/>
                <a:gd name="connsiteY0" fmla="*/ 12 h 10000"/>
                <a:gd name="connsiteX1" fmla="*/ 0 w 10000"/>
                <a:gd name="connsiteY1" fmla="*/ 0 h 10000"/>
                <a:gd name="connsiteX2" fmla="*/ 4575 w 10000"/>
                <a:gd name="connsiteY2" fmla="*/ 10000 h 10000"/>
                <a:gd name="connsiteX3" fmla="*/ 10000 w 10000"/>
                <a:gd name="connsiteY3" fmla="*/ 10000 h 10000"/>
                <a:gd name="connsiteX4" fmla="*/ 6186 w 10000"/>
                <a:gd name="connsiteY4" fmla="*/ 12 h 10000"/>
                <a:gd name="connsiteX0" fmla="*/ 6186 w 7838"/>
                <a:gd name="connsiteY0" fmla="*/ 12 h 10000"/>
                <a:gd name="connsiteX1" fmla="*/ 0 w 7838"/>
                <a:gd name="connsiteY1" fmla="*/ 0 h 10000"/>
                <a:gd name="connsiteX2" fmla="*/ 4575 w 7838"/>
                <a:gd name="connsiteY2" fmla="*/ 10000 h 10000"/>
                <a:gd name="connsiteX3" fmla="*/ 7838 w 7838"/>
                <a:gd name="connsiteY3" fmla="*/ 10000 h 10000"/>
                <a:gd name="connsiteX4" fmla="*/ 6186 w 7838"/>
                <a:gd name="connsiteY4" fmla="*/ 12 h 10000"/>
                <a:gd name="connsiteX0" fmla="*/ 9745 w 10000"/>
                <a:gd name="connsiteY0" fmla="*/ 0 h 10023"/>
                <a:gd name="connsiteX1" fmla="*/ 0 w 10000"/>
                <a:gd name="connsiteY1" fmla="*/ 23 h 10023"/>
                <a:gd name="connsiteX2" fmla="*/ 5837 w 10000"/>
                <a:gd name="connsiteY2" fmla="*/ 10023 h 10023"/>
                <a:gd name="connsiteX3" fmla="*/ 10000 w 10000"/>
                <a:gd name="connsiteY3" fmla="*/ 10023 h 10023"/>
                <a:gd name="connsiteX4" fmla="*/ 9745 w 10000"/>
                <a:gd name="connsiteY4" fmla="*/ 0 h 10023"/>
                <a:gd name="connsiteX0" fmla="*/ 9745 w 11688"/>
                <a:gd name="connsiteY0" fmla="*/ 0 h 10041"/>
                <a:gd name="connsiteX1" fmla="*/ 0 w 11688"/>
                <a:gd name="connsiteY1" fmla="*/ 23 h 10041"/>
                <a:gd name="connsiteX2" fmla="*/ 5837 w 11688"/>
                <a:gd name="connsiteY2" fmla="*/ 10023 h 10041"/>
                <a:gd name="connsiteX3" fmla="*/ 11688 w 11688"/>
                <a:gd name="connsiteY3" fmla="*/ 10041 h 10041"/>
                <a:gd name="connsiteX4" fmla="*/ 9745 w 11688"/>
                <a:gd name="connsiteY4" fmla="*/ 0 h 10041"/>
                <a:gd name="connsiteX0" fmla="*/ 9745 w 11688"/>
                <a:gd name="connsiteY0" fmla="*/ 0 h 10041"/>
                <a:gd name="connsiteX1" fmla="*/ 0 w 11688"/>
                <a:gd name="connsiteY1" fmla="*/ 23 h 10041"/>
                <a:gd name="connsiteX2" fmla="*/ 6990 w 11688"/>
                <a:gd name="connsiteY2" fmla="*/ 10023 h 10041"/>
                <a:gd name="connsiteX3" fmla="*/ 11688 w 11688"/>
                <a:gd name="connsiteY3" fmla="*/ 10041 h 10041"/>
                <a:gd name="connsiteX4" fmla="*/ 9745 w 11688"/>
                <a:gd name="connsiteY4" fmla="*/ 0 h 10041"/>
                <a:gd name="connsiteX0" fmla="*/ 9745 w 11675"/>
                <a:gd name="connsiteY0" fmla="*/ 0 h 10023"/>
                <a:gd name="connsiteX1" fmla="*/ 0 w 11675"/>
                <a:gd name="connsiteY1" fmla="*/ 23 h 10023"/>
                <a:gd name="connsiteX2" fmla="*/ 6990 w 11675"/>
                <a:gd name="connsiteY2" fmla="*/ 10023 h 10023"/>
                <a:gd name="connsiteX3" fmla="*/ 11675 w 11675"/>
                <a:gd name="connsiteY3" fmla="*/ 9950 h 10023"/>
                <a:gd name="connsiteX4" fmla="*/ 9745 w 11675"/>
                <a:gd name="connsiteY4" fmla="*/ 0 h 10023"/>
                <a:gd name="connsiteX0" fmla="*/ 9745 w 11702"/>
                <a:gd name="connsiteY0" fmla="*/ 0 h 10024"/>
                <a:gd name="connsiteX1" fmla="*/ 0 w 11702"/>
                <a:gd name="connsiteY1" fmla="*/ 23 h 10024"/>
                <a:gd name="connsiteX2" fmla="*/ 6990 w 11702"/>
                <a:gd name="connsiteY2" fmla="*/ 10023 h 10024"/>
                <a:gd name="connsiteX3" fmla="*/ 11702 w 11702"/>
                <a:gd name="connsiteY3" fmla="*/ 10024 h 10024"/>
                <a:gd name="connsiteX4" fmla="*/ 9745 w 11702"/>
                <a:gd name="connsiteY4" fmla="*/ 0 h 10024"/>
                <a:gd name="connsiteX0" fmla="*/ 9558 w 11515"/>
                <a:gd name="connsiteY0" fmla="*/ 0 h 10024"/>
                <a:gd name="connsiteX1" fmla="*/ 0 w 11515"/>
                <a:gd name="connsiteY1" fmla="*/ 303 h 10024"/>
                <a:gd name="connsiteX2" fmla="*/ 6803 w 11515"/>
                <a:gd name="connsiteY2" fmla="*/ 10023 h 10024"/>
                <a:gd name="connsiteX3" fmla="*/ 11515 w 11515"/>
                <a:gd name="connsiteY3" fmla="*/ 10024 h 10024"/>
                <a:gd name="connsiteX4" fmla="*/ 9558 w 11515"/>
                <a:gd name="connsiteY4" fmla="*/ 0 h 10024"/>
                <a:gd name="connsiteX0" fmla="*/ 9772 w 11729"/>
                <a:gd name="connsiteY0" fmla="*/ 0 h 10024"/>
                <a:gd name="connsiteX1" fmla="*/ 0 w 11729"/>
                <a:gd name="connsiteY1" fmla="*/ 6 h 10024"/>
                <a:gd name="connsiteX2" fmla="*/ 7017 w 11729"/>
                <a:gd name="connsiteY2" fmla="*/ 10023 h 10024"/>
                <a:gd name="connsiteX3" fmla="*/ 11729 w 11729"/>
                <a:gd name="connsiteY3" fmla="*/ 10024 h 10024"/>
                <a:gd name="connsiteX4" fmla="*/ 9772 w 11729"/>
                <a:gd name="connsiteY4" fmla="*/ 0 h 10024"/>
                <a:gd name="connsiteX0" fmla="*/ 9785 w 11729"/>
                <a:gd name="connsiteY0" fmla="*/ 62 h 10018"/>
                <a:gd name="connsiteX1" fmla="*/ 0 w 11729"/>
                <a:gd name="connsiteY1" fmla="*/ 0 h 10018"/>
                <a:gd name="connsiteX2" fmla="*/ 7017 w 11729"/>
                <a:gd name="connsiteY2" fmla="*/ 10017 h 10018"/>
                <a:gd name="connsiteX3" fmla="*/ 11729 w 11729"/>
                <a:gd name="connsiteY3" fmla="*/ 10018 h 10018"/>
                <a:gd name="connsiteX4" fmla="*/ 9785 w 11729"/>
                <a:gd name="connsiteY4" fmla="*/ 62 h 10018"/>
                <a:gd name="connsiteX0" fmla="*/ 9772 w 11729"/>
                <a:gd name="connsiteY0" fmla="*/ 5 h 10018"/>
                <a:gd name="connsiteX1" fmla="*/ 0 w 11729"/>
                <a:gd name="connsiteY1" fmla="*/ 0 h 10018"/>
                <a:gd name="connsiteX2" fmla="*/ 7017 w 11729"/>
                <a:gd name="connsiteY2" fmla="*/ 10017 h 10018"/>
                <a:gd name="connsiteX3" fmla="*/ 11729 w 11729"/>
                <a:gd name="connsiteY3" fmla="*/ 10018 h 10018"/>
                <a:gd name="connsiteX4" fmla="*/ 9772 w 11729"/>
                <a:gd name="connsiteY4" fmla="*/ 5 h 10018"/>
                <a:gd name="connsiteX0" fmla="*/ 9772 w 11729"/>
                <a:gd name="connsiteY0" fmla="*/ 5 h 10018"/>
                <a:gd name="connsiteX1" fmla="*/ 0 w 11729"/>
                <a:gd name="connsiteY1" fmla="*/ 0 h 10018"/>
                <a:gd name="connsiteX2" fmla="*/ 1064 w 11729"/>
                <a:gd name="connsiteY2" fmla="*/ 1494 h 10018"/>
                <a:gd name="connsiteX3" fmla="*/ 7017 w 11729"/>
                <a:gd name="connsiteY3" fmla="*/ 10017 h 10018"/>
                <a:gd name="connsiteX4" fmla="*/ 11729 w 11729"/>
                <a:gd name="connsiteY4" fmla="*/ 10018 h 10018"/>
                <a:gd name="connsiteX5" fmla="*/ 9772 w 11729"/>
                <a:gd name="connsiteY5" fmla="*/ 5 h 10018"/>
                <a:gd name="connsiteX0" fmla="*/ 9791 w 11748"/>
                <a:gd name="connsiteY0" fmla="*/ 5 h 10018"/>
                <a:gd name="connsiteX1" fmla="*/ 19 w 11748"/>
                <a:gd name="connsiteY1" fmla="*/ 0 h 10018"/>
                <a:gd name="connsiteX2" fmla="*/ 0 w 11748"/>
                <a:gd name="connsiteY2" fmla="*/ 2481 h 10018"/>
                <a:gd name="connsiteX3" fmla="*/ 7036 w 11748"/>
                <a:gd name="connsiteY3" fmla="*/ 10017 h 10018"/>
                <a:gd name="connsiteX4" fmla="*/ 11748 w 11748"/>
                <a:gd name="connsiteY4" fmla="*/ 10018 h 10018"/>
                <a:gd name="connsiteX5" fmla="*/ 9791 w 11748"/>
                <a:gd name="connsiteY5" fmla="*/ 5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8" h="10018">
                  <a:moveTo>
                    <a:pt x="9791" y="5"/>
                  </a:moveTo>
                  <a:lnTo>
                    <a:pt x="19" y="0"/>
                  </a:lnTo>
                  <a:cubicBezTo>
                    <a:pt x="13" y="827"/>
                    <a:pt x="6" y="1654"/>
                    <a:pt x="0" y="2481"/>
                  </a:cubicBezTo>
                  <a:lnTo>
                    <a:pt x="7036" y="10017"/>
                  </a:lnTo>
                  <a:lnTo>
                    <a:pt x="11748" y="10018"/>
                  </a:lnTo>
                  <a:lnTo>
                    <a:pt x="9791" y="5"/>
                  </a:lnTo>
                  <a:close/>
                </a:path>
              </a:pathLst>
            </a:custGeom>
            <a:gradFill>
              <a:gsLst>
                <a:gs pos="100000">
                  <a:schemeClr val="accent3">
                    <a:alpha val="17000"/>
                  </a:schemeClr>
                </a:gs>
                <a:gs pos="38000">
                  <a:schemeClr val="accent2">
                    <a:alpha val="18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414054" y="457200"/>
            <a:ext cx="3482317" cy="1600200"/>
          </a:xfrm>
        </p:spPr>
        <p:txBody>
          <a:bodyPr anchor="b">
            <a:noAutofit/>
          </a:bodyPr>
          <a:lstStyle>
            <a:lvl1pPr>
              <a:defRPr sz="4400">
                <a:solidFill>
                  <a:schemeClr val="bg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83188" y="457200"/>
            <a:ext cx="6172200" cy="5713358"/>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14055" y="2514183"/>
            <a:ext cx="3703320" cy="3658015"/>
          </a:xfrm>
        </p:spPr>
        <p:txBody>
          <a:bodyPr/>
          <a:lstStyle>
            <a:lvl1pPr marL="0" indent="0">
              <a:buNone/>
              <a:defRPr sz="1600" b="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FFEE5F-65BB-4268-AC17-D19CED90FB82}" type="datetimeFigureOut">
              <a:rPr lang="en-US" smtClean="0"/>
              <a:t>5/10/16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pPr/>
              <a:t>‹#›</a:t>
            </a:fld>
            <a:endParaRPr lang="en-US" dirty="0"/>
          </a:p>
        </p:txBody>
      </p:sp>
    </p:spTree>
    <p:extLst>
      <p:ext uri="{BB962C8B-B14F-4D97-AF65-F5344CB8AC3E}">
        <p14:creationId xmlns:p14="http://schemas.microsoft.com/office/powerpoint/2010/main" val="1090543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00000">
              <a:schemeClr val="bg2"/>
            </a:gs>
            <a:gs pos="0">
              <a:schemeClr val="bg1">
                <a:lumMod val="85000"/>
                <a:alpha val="50000"/>
              </a:schemeClr>
            </a:gs>
          </a:gsLst>
          <a:lin ang="5400000" scaled="0"/>
        </a:gradFill>
        <a:effectLst/>
      </p:bgPr>
    </p:bg>
    <p:spTree>
      <p:nvGrpSpPr>
        <p:cNvPr id="1" name=""/>
        <p:cNvGrpSpPr/>
        <p:nvPr/>
      </p:nvGrpSpPr>
      <p:grpSpPr>
        <a:xfrm>
          <a:off x="0" y="0"/>
          <a:ext cx="0" cy="0"/>
          <a:chOff x="0" y="0"/>
          <a:chExt cx="0" cy="0"/>
        </a:xfrm>
      </p:grpSpPr>
      <p:grpSp>
        <p:nvGrpSpPr>
          <p:cNvPr id="1039" name="Group 1038"/>
          <p:cNvGrpSpPr/>
          <p:nvPr userDrawn="1"/>
        </p:nvGrpSpPr>
        <p:grpSpPr>
          <a:xfrm>
            <a:off x="-1" y="-2971"/>
            <a:ext cx="12192001" cy="6866062"/>
            <a:chOff x="-1" y="-2971"/>
            <a:chExt cx="12192001" cy="6866062"/>
          </a:xfrm>
        </p:grpSpPr>
        <p:sp>
          <p:nvSpPr>
            <p:cNvPr id="1028"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24"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38" name="Rectangle 1037"/>
          <p:cNvSpPr/>
          <p:nvPr userDrawn="1"/>
        </p:nvSpPr>
        <p:spPr>
          <a:xfrm>
            <a:off x="0" y="-5092"/>
            <a:ext cx="12192000" cy="6858000"/>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1" name="Rectangle 1040" descr="background shape"/>
          <p:cNvSpPr/>
          <p:nvPr userDrawn="1"/>
        </p:nvSpPr>
        <p:spPr>
          <a:xfrm>
            <a:off x="-4119" y="6237752"/>
            <a:ext cx="12197830" cy="630429"/>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7830" h="630429">
                <a:moveTo>
                  <a:pt x="0" y="407779"/>
                </a:moveTo>
                <a:lnTo>
                  <a:pt x="12197830" y="0"/>
                </a:lnTo>
                <a:cubicBezTo>
                  <a:pt x="12197260" y="266876"/>
                  <a:pt x="12196689" y="363553"/>
                  <a:pt x="12196119" y="630429"/>
                </a:cubicBezTo>
                <a:lnTo>
                  <a:pt x="4119" y="630429"/>
                </a:lnTo>
                <a:lnTo>
                  <a:pt x="0" y="407779"/>
                </a:ln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 name="Date Placeholder 3"/>
          <p:cNvSpPr>
            <a:spLocks noGrp="1"/>
          </p:cNvSpPr>
          <p:nvPr>
            <p:ph type="dt" sz="half" idx="2"/>
          </p:nvPr>
        </p:nvSpPr>
        <p:spPr>
          <a:xfrm rot="5400000">
            <a:off x="11235763" y="843711"/>
            <a:ext cx="1328829" cy="365125"/>
          </a:xfrm>
          <a:prstGeom prst="rect">
            <a:avLst/>
          </a:prstGeom>
        </p:spPr>
        <p:txBody>
          <a:bodyPr vert="horz" lIns="91440" tIns="45720" rIns="91440" bIns="45720" rtlCol="0" anchor="t"/>
          <a:lstStyle>
            <a:lvl1pPr algn="l">
              <a:defRPr sz="1200">
                <a:solidFill>
                  <a:schemeClr val="tx1">
                    <a:lumMod val="50000"/>
                    <a:lumOff val="50000"/>
                  </a:schemeClr>
                </a:solidFill>
                <a:latin typeface="Segoe UI" panose="020B0502040204020203" pitchFamily="34" charset="0"/>
                <a:cs typeface="Segoe UI" panose="020B0502040204020203" pitchFamily="34" charset="0"/>
              </a:defRPr>
            </a:lvl1pPr>
          </a:lstStyle>
          <a:p>
            <a:fld id="{90FFEE5F-65BB-4268-AC17-D19CED90FB82}" type="datetimeFigureOut">
              <a:rPr lang="en-US" smtClean="0"/>
              <a:pPr/>
              <a:t>5/10/16</a:t>
            </a:fld>
            <a:endParaRPr lang="en-US" dirty="0"/>
          </a:p>
        </p:txBody>
      </p:sp>
      <p:sp>
        <p:nvSpPr>
          <p:cNvPr id="5" name="Footer Placeholder 4"/>
          <p:cNvSpPr>
            <a:spLocks noGrp="1"/>
          </p:cNvSpPr>
          <p:nvPr>
            <p:ph type="ftr" sz="quarter" idx="3"/>
          </p:nvPr>
        </p:nvSpPr>
        <p:spPr>
          <a:xfrm rot="5400000">
            <a:off x="9741620" y="3812327"/>
            <a:ext cx="4351338" cy="365125"/>
          </a:xfrm>
          <a:prstGeom prst="rect">
            <a:avLst/>
          </a:prstGeom>
        </p:spPr>
        <p:txBody>
          <a:bodyPr vert="horz" lIns="91440" tIns="45720" rIns="91440" bIns="45720" rtlCol="0" anchor="t"/>
          <a:lstStyle>
            <a:lvl1pPr algn="l">
              <a:defRPr sz="1200">
                <a:solidFill>
                  <a:schemeClr val="tx1">
                    <a:lumMod val="50000"/>
                    <a:lumOff val="50000"/>
                  </a:schemeClr>
                </a:solidFill>
                <a:latin typeface="Segoe UI" panose="020B0502040204020203" pitchFamily="34" charset="0"/>
                <a:cs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1118350" y="6370474"/>
            <a:ext cx="981502" cy="365125"/>
          </a:xfrm>
          <a:prstGeom prst="rect">
            <a:avLst/>
          </a:prstGeom>
        </p:spPr>
        <p:txBody>
          <a:bodyPr vert="horz" lIns="91440" tIns="45720" rIns="91440" bIns="45720" rtlCol="0" anchor="ctr"/>
          <a:lstStyle>
            <a:lvl1pPr algn="r">
              <a:defRPr sz="2000">
                <a:solidFill>
                  <a:schemeClr val="bg2"/>
                </a:solidFill>
                <a:latin typeface="Segoe UI" panose="020B0502040204020203" pitchFamily="34" charset="0"/>
                <a:cs typeface="Segoe UI" panose="020B0502040204020203" pitchFamily="34" charset="0"/>
              </a:defRPr>
            </a:lvl1pPr>
          </a:lstStyle>
          <a:p>
            <a:fld id="{7DBECBBC-B5FD-4F11-9AC2-5AED2BF7CA3D}" type="slidenum">
              <a:rPr lang="en-US" smtClean="0"/>
              <a:pPr/>
              <a:t>‹#›</a:t>
            </a:fld>
            <a:endParaRPr lang="en-US" dirty="0"/>
          </a:p>
        </p:txBody>
      </p:sp>
    </p:spTree>
    <p:extLst>
      <p:ext uri="{BB962C8B-B14F-4D97-AF65-F5344CB8AC3E}">
        <p14:creationId xmlns:p14="http://schemas.microsoft.com/office/powerpoint/2010/main" val="1395078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2" r:id="rId11"/>
    <p:sldLayoutId id="2147483658" r:id="rId12"/>
    <p:sldLayoutId id="2147483659"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Segoe UI" panose="020B0502040204020203" pitchFamily="34" charset="0"/>
        </a:defRPr>
      </a:lvl1pPr>
    </p:titleStyle>
    <p:bodyStyle>
      <a:lvl1pPr marL="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defRPr sz="2400" b="1" kern="1200">
          <a:solidFill>
            <a:schemeClr val="tx1">
              <a:lumMod val="75000"/>
              <a:lumOff val="25000"/>
            </a:schemeClr>
          </a:solidFill>
          <a:latin typeface="+mn-lt"/>
          <a:ea typeface="+mn-ea"/>
          <a:cs typeface="Segoe UI" panose="020B0502040204020203" pitchFamily="34" charset="0"/>
        </a:defRPr>
      </a:lvl1pPr>
      <a:lvl2pPr marL="233363"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tabLst/>
        <a:defRPr sz="2200" kern="1200">
          <a:solidFill>
            <a:schemeClr val="tx1">
              <a:lumMod val="50000"/>
              <a:lumOff val="50000"/>
            </a:schemeClr>
          </a:solidFill>
          <a:latin typeface="+mn-lt"/>
          <a:ea typeface="+mn-ea"/>
          <a:cs typeface="Segoe UI" panose="020B0502040204020203" pitchFamily="34" charset="0"/>
        </a:defRPr>
      </a:lvl2pPr>
      <a:lvl3pPr marL="687388"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sz="2000" kern="1200">
          <a:solidFill>
            <a:schemeClr val="tx1">
              <a:lumMod val="50000"/>
              <a:lumOff val="50000"/>
            </a:schemeClr>
          </a:solidFill>
          <a:latin typeface="+mn-lt"/>
          <a:ea typeface="+mn-ea"/>
          <a:cs typeface="Segoe UI" panose="020B0502040204020203" pitchFamily="34" charset="0"/>
        </a:defRPr>
      </a:lvl3pPr>
      <a:lvl4pPr marL="914400"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sz="1800" kern="1200">
          <a:solidFill>
            <a:schemeClr val="tx1">
              <a:lumMod val="50000"/>
              <a:lumOff val="50000"/>
            </a:schemeClr>
          </a:solidFill>
          <a:latin typeface="+mn-lt"/>
          <a:ea typeface="+mn-ea"/>
          <a:cs typeface="Segoe UI" panose="020B0502040204020203" pitchFamily="34" charset="0"/>
        </a:defRPr>
      </a:lvl4pPr>
      <a:lvl5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sz="1800" kern="1200">
          <a:solidFill>
            <a:schemeClr val="tx1">
              <a:lumMod val="50000"/>
              <a:lumOff val="50000"/>
            </a:schemeClr>
          </a:solidFill>
          <a:latin typeface="+mn-lt"/>
          <a:ea typeface="+mn-ea"/>
          <a:cs typeface="Segoe UI" panose="020B0502040204020203" pitchFamily="34" charset="0"/>
        </a:defRPr>
      </a:lvl5pPr>
      <a:lvl6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dirty="0" smtClean="0">
          <a:solidFill>
            <a:schemeClr val="tx1">
              <a:lumMod val="50000"/>
              <a:lumOff val="50000"/>
            </a:schemeClr>
          </a:solidFill>
          <a:latin typeface="+mn-lt"/>
          <a:ea typeface="+mn-ea"/>
          <a:cs typeface="Segoe UI" panose="020B0502040204020203" pitchFamily="34" charset="0"/>
        </a:defRPr>
      </a:lvl6pPr>
      <a:lvl7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dirty="0" smtClean="0">
          <a:solidFill>
            <a:schemeClr val="tx1">
              <a:lumMod val="50000"/>
              <a:lumOff val="50000"/>
            </a:schemeClr>
          </a:solidFill>
          <a:latin typeface="+mn-lt"/>
          <a:ea typeface="+mn-ea"/>
          <a:cs typeface="Segoe UI" panose="020B0502040204020203" pitchFamily="34" charset="0"/>
        </a:defRPr>
      </a:lvl7pPr>
      <a:lvl8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baseline="0" dirty="0" smtClean="0">
          <a:solidFill>
            <a:schemeClr val="tx1">
              <a:lumMod val="50000"/>
              <a:lumOff val="50000"/>
            </a:schemeClr>
          </a:solidFill>
          <a:latin typeface="+mn-lt"/>
          <a:ea typeface="+mn-ea"/>
          <a:cs typeface="Segoe UI" panose="020B0502040204020203" pitchFamily="34" charset="0"/>
        </a:defRPr>
      </a:lvl8pPr>
      <a:lvl9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baseline="0" dirty="0">
          <a:solidFill>
            <a:schemeClr val="tx1">
              <a:lumMod val="50000"/>
              <a:lumOff val="50000"/>
            </a:schemeClr>
          </a:solidFill>
          <a:latin typeface="+mn-lt"/>
          <a:ea typeface="+mn-ea"/>
          <a:cs typeface="Segoe UI" panose="020B0502040204020203"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0" y="241299"/>
            <a:ext cx="7239000" cy="775091"/>
          </a:xfrm>
        </p:spPr>
        <p:txBody>
          <a:bodyPr/>
          <a:lstStyle/>
          <a:p>
            <a:r>
              <a:rPr lang="en-US" b="1" dirty="0">
                <a:solidFill>
                  <a:schemeClr val="tx1"/>
                </a:solidFill>
                <a:latin typeface="Abadi MT Condensed Extra Bold" charset="0"/>
                <a:ea typeface="Abadi MT Condensed Extra Bold" charset="0"/>
                <a:cs typeface="Abadi MT Condensed Extra Bold" charset="0"/>
              </a:rPr>
              <a:t>ARITHMETIC </a:t>
            </a:r>
            <a:r>
              <a:rPr lang="en-US" b="1" dirty="0" smtClean="0">
                <a:solidFill>
                  <a:schemeClr val="tx1"/>
                </a:solidFill>
                <a:latin typeface="Abadi MT Condensed Extra Bold" charset="0"/>
                <a:ea typeface="Abadi MT Condensed Extra Bold" charset="0"/>
                <a:cs typeface="Abadi MT Condensed Extra Bold" charset="0"/>
              </a:rPr>
              <a:t>PROBLEM SOLVER</a:t>
            </a:r>
            <a:endParaRPr lang="en-IN" b="1" dirty="0">
              <a:solidFill>
                <a:schemeClr val="tx1"/>
              </a:solidFill>
              <a:latin typeface="Abadi MT Condensed Extra Bold" charset="0"/>
              <a:ea typeface="Abadi MT Condensed Extra Bold" charset="0"/>
              <a:cs typeface="Abadi MT Condensed Extra Bold" charset="0"/>
            </a:endParaRPr>
          </a:p>
        </p:txBody>
      </p:sp>
      <p:sp>
        <p:nvSpPr>
          <p:cNvPr id="7" name="Rectangle 6"/>
          <p:cNvSpPr/>
          <p:nvPr/>
        </p:nvSpPr>
        <p:spPr>
          <a:xfrm>
            <a:off x="261257" y="2019691"/>
            <a:ext cx="1968680" cy="369332"/>
          </a:xfrm>
          <a:prstGeom prst="rect">
            <a:avLst/>
          </a:prstGeom>
        </p:spPr>
        <p:txBody>
          <a:bodyPr wrap="none">
            <a:spAutoFit/>
          </a:bodyPr>
          <a:lstStyle/>
          <a:p>
            <a:r>
              <a:rPr lang="en-GB" b="1" dirty="0" smtClean="0">
                <a:solidFill>
                  <a:schemeClr val="bg2"/>
                </a:solidFill>
              </a:rPr>
              <a:t>Team Members: </a:t>
            </a:r>
            <a:endParaRPr lang="en-IN" b="1" dirty="0">
              <a:solidFill>
                <a:schemeClr val="bg2"/>
              </a:solidFill>
            </a:endParaRPr>
          </a:p>
        </p:txBody>
      </p:sp>
      <p:sp>
        <p:nvSpPr>
          <p:cNvPr id="9" name="Subtitle 2"/>
          <p:cNvSpPr txBox="1">
            <a:spLocks/>
          </p:cNvSpPr>
          <p:nvPr/>
        </p:nvSpPr>
        <p:spPr>
          <a:xfrm>
            <a:off x="9095015" y="6210460"/>
            <a:ext cx="2808514" cy="41894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defRPr sz="3200" b="1" kern="1200">
                <a:solidFill>
                  <a:schemeClr val="tx1">
                    <a:lumMod val="75000"/>
                    <a:lumOff val="25000"/>
                  </a:schemeClr>
                </a:solidFill>
                <a:latin typeface="+mn-lt"/>
                <a:ea typeface="+mn-ea"/>
                <a:cs typeface="Segoe UI" panose="020B0502040204020203" pitchFamily="34" charset="0"/>
              </a:defRPr>
            </a:lvl1pPr>
            <a:lvl2pPr marL="45720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tabLst/>
              <a:defRPr sz="2800" kern="1200">
                <a:solidFill>
                  <a:schemeClr val="tx1">
                    <a:lumMod val="50000"/>
                    <a:lumOff val="50000"/>
                  </a:schemeClr>
                </a:solidFill>
                <a:latin typeface="+mn-lt"/>
                <a:ea typeface="+mn-ea"/>
                <a:cs typeface="Segoe UI" panose="020B0502040204020203" pitchFamily="34" charset="0"/>
              </a:defRPr>
            </a:lvl2pPr>
            <a:lvl3pPr marL="91440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tabLst/>
              <a:defRPr sz="2400" kern="1200">
                <a:solidFill>
                  <a:schemeClr val="tx1">
                    <a:lumMod val="50000"/>
                    <a:lumOff val="50000"/>
                  </a:schemeClr>
                </a:solidFill>
                <a:latin typeface="+mn-lt"/>
                <a:ea typeface="+mn-ea"/>
                <a:cs typeface="Segoe UI" panose="020B0502040204020203" pitchFamily="34" charset="0"/>
              </a:defRPr>
            </a:lvl3pPr>
            <a:lvl4pPr marL="137160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tabLst/>
              <a:defRPr sz="2000" kern="1200">
                <a:solidFill>
                  <a:schemeClr val="tx1">
                    <a:lumMod val="50000"/>
                    <a:lumOff val="50000"/>
                  </a:schemeClr>
                </a:solidFill>
                <a:latin typeface="+mn-lt"/>
                <a:ea typeface="+mn-ea"/>
                <a:cs typeface="Segoe UI" panose="020B0502040204020203" pitchFamily="34" charset="0"/>
              </a:defRPr>
            </a:lvl4pPr>
            <a:lvl5pPr marL="182880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tabLst/>
              <a:defRPr sz="2000" kern="1200">
                <a:solidFill>
                  <a:schemeClr val="tx1">
                    <a:lumMod val="50000"/>
                    <a:lumOff val="50000"/>
                  </a:schemeClr>
                </a:solidFill>
                <a:latin typeface="+mn-lt"/>
                <a:ea typeface="+mn-ea"/>
                <a:cs typeface="Segoe UI" panose="020B0502040204020203" pitchFamily="34" charset="0"/>
              </a:defRPr>
            </a:lvl5pPr>
            <a:lvl6pPr marL="228600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tabLst/>
              <a:defRPr lang="en-US" sz="2000" kern="1200">
                <a:solidFill>
                  <a:schemeClr val="tx1">
                    <a:lumMod val="50000"/>
                    <a:lumOff val="50000"/>
                  </a:schemeClr>
                </a:solidFill>
                <a:latin typeface="+mn-lt"/>
                <a:ea typeface="+mn-ea"/>
                <a:cs typeface="Segoe UI" panose="020B0502040204020203" pitchFamily="34" charset="0"/>
              </a:defRPr>
            </a:lvl6pPr>
            <a:lvl7pPr marL="274320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tabLst/>
              <a:defRPr lang="en-US" sz="2000" kern="1200">
                <a:solidFill>
                  <a:schemeClr val="tx1">
                    <a:lumMod val="50000"/>
                    <a:lumOff val="50000"/>
                  </a:schemeClr>
                </a:solidFill>
                <a:latin typeface="+mn-lt"/>
                <a:ea typeface="+mn-ea"/>
                <a:cs typeface="Segoe UI" panose="020B0502040204020203" pitchFamily="34" charset="0"/>
              </a:defRPr>
            </a:lvl7pPr>
            <a:lvl8pPr marL="320040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tabLst/>
              <a:defRPr lang="en-US" sz="2000" kern="1200" baseline="0">
                <a:solidFill>
                  <a:schemeClr val="tx1">
                    <a:lumMod val="50000"/>
                    <a:lumOff val="50000"/>
                  </a:schemeClr>
                </a:solidFill>
                <a:latin typeface="+mn-lt"/>
                <a:ea typeface="+mn-ea"/>
                <a:cs typeface="Segoe UI" panose="020B0502040204020203" pitchFamily="34" charset="0"/>
              </a:defRPr>
            </a:lvl8pPr>
            <a:lvl9pPr marL="365760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tabLst/>
              <a:defRPr lang="en-US" sz="2000" kern="1200" baseline="0">
                <a:solidFill>
                  <a:schemeClr val="tx1">
                    <a:lumMod val="50000"/>
                    <a:lumOff val="50000"/>
                  </a:schemeClr>
                </a:solidFill>
                <a:latin typeface="+mn-lt"/>
                <a:ea typeface="+mn-ea"/>
                <a:cs typeface="Segoe UI" panose="020B0502040204020203" pitchFamily="34" charset="0"/>
              </a:defRPr>
            </a:lvl9pPr>
          </a:lstStyle>
          <a:p>
            <a:endParaRPr lang="en-US" dirty="0"/>
          </a:p>
        </p:txBody>
      </p:sp>
      <p:sp>
        <p:nvSpPr>
          <p:cNvPr id="12" name="Rectangle 11"/>
          <p:cNvSpPr/>
          <p:nvPr/>
        </p:nvSpPr>
        <p:spPr>
          <a:xfrm>
            <a:off x="261256" y="2541172"/>
            <a:ext cx="3675743" cy="1200329"/>
          </a:xfrm>
          <a:prstGeom prst="rect">
            <a:avLst/>
          </a:prstGeom>
        </p:spPr>
        <p:txBody>
          <a:bodyPr wrap="square">
            <a:spAutoFit/>
          </a:bodyPr>
          <a:lstStyle/>
          <a:p>
            <a:r>
              <a:rPr lang="en-GB" b="1" dirty="0" smtClean="0">
                <a:solidFill>
                  <a:schemeClr val="tx1">
                    <a:lumMod val="75000"/>
                    <a:lumOff val="25000"/>
                  </a:schemeClr>
                </a:solidFill>
              </a:rPr>
              <a:t>Tathagat Nawadi</a:t>
            </a:r>
            <a:r>
              <a:rPr lang="en-GB" b="1" dirty="0" smtClean="0">
                <a:solidFill>
                  <a:schemeClr val="tx1">
                    <a:lumMod val="75000"/>
                    <a:lumOff val="25000"/>
                  </a:schemeClr>
                </a:solidFill>
              </a:rPr>
              <a:t>a           </a:t>
            </a:r>
            <a:r>
              <a:rPr lang="en-GB" b="1" dirty="0" smtClean="0">
                <a:solidFill>
                  <a:schemeClr val="tx1">
                    <a:lumMod val="75000"/>
                    <a:lumOff val="25000"/>
                  </a:schemeClr>
                </a:solidFill>
              </a:rPr>
              <a:t>1BI11CS074</a:t>
            </a:r>
            <a:endParaRPr lang="en-GB" b="1" dirty="0" smtClean="0">
              <a:solidFill>
                <a:schemeClr val="tx1">
                  <a:lumMod val="75000"/>
                  <a:lumOff val="25000"/>
                </a:schemeClr>
              </a:solidFill>
            </a:endParaRPr>
          </a:p>
          <a:p>
            <a:r>
              <a:rPr lang="en-GB" b="1" dirty="0" smtClean="0">
                <a:solidFill>
                  <a:schemeClr val="tx1">
                    <a:lumMod val="75000"/>
                    <a:lumOff val="25000"/>
                  </a:schemeClr>
                </a:solidFill>
              </a:rPr>
              <a:t>Vikas Yadav 	         </a:t>
            </a:r>
            <a:r>
              <a:rPr lang="en-GB" b="1" dirty="0" smtClean="0">
                <a:solidFill>
                  <a:schemeClr val="tx1">
                    <a:lumMod val="75000"/>
                    <a:lumOff val="25000"/>
                  </a:schemeClr>
                </a:solidFill>
              </a:rPr>
              <a:t>1BI11CS084</a:t>
            </a:r>
            <a:endParaRPr lang="en-GB" b="1" dirty="0" smtClean="0">
              <a:solidFill>
                <a:schemeClr val="tx1">
                  <a:lumMod val="75000"/>
                  <a:lumOff val="25000"/>
                </a:schemeClr>
              </a:solidFill>
            </a:endParaRPr>
          </a:p>
          <a:p>
            <a:r>
              <a:rPr lang="en-GB" b="1" dirty="0" smtClean="0">
                <a:solidFill>
                  <a:schemeClr val="tx1">
                    <a:lumMod val="75000"/>
                    <a:lumOff val="25000"/>
                  </a:schemeClr>
                </a:solidFill>
              </a:rPr>
              <a:t>Soundarya Srinivas          </a:t>
            </a:r>
            <a:r>
              <a:rPr lang="en-GB" b="1" dirty="0" smtClean="0">
                <a:solidFill>
                  <a:schemeClr val="tx1">
                    <a:lumMod val="75000"/>
                    <a:lumOff val="25000"/>
                  </a:schemeClr>
                </a:solidFill>
              </a:rPr>
              <a:t>1BI11CS110</a:t>
            </a:r>
            <a:endParaRPr lang="en-GB" b="1" dirty="0" smtClean="0">
              <a:solidFill>
                <a:schemeClr val="tx1">
                  <a:lumMod val="75000"/>
                  <a:lumOff val="25000"/>
                </a:schemeClr>
              </a:solidFill>
            </a:endParaRPr>
          </a:p>
          <a:p>
            <a:r>
              <a:rPr lang="en-GB" b="1" dirty="0" smtClean="0">
                <a:solidFill>
                  <a:schemeClr val="tx1">
                    <a:lumMod val="75000"/>
                    <a:lumOff val="25000"/>
                  </a:schemeClr>
                </a:solidFill>
              </a:rPr>
              <a:t>Ramya R</a:t>
            </a:r>
            <a:r>
              <a:rPr lang="en-GB" b="1" dirty="0" smtClean="0">
                <a:solidFill>
                  <a:schemeClr val="tx1">
                    <a:lumMod val="75000"/>
                    <a:lumOff val="25000"/>
                  </a:schemeClr>
                </a:solidFill>
              </a:rPr>
              <a:t>     	         1BI11CS111</a:t>
            </a:r>
            <a:endParaRPr lang="en-GB" b="1" dirty="0">
              <a:solidFill>
                <a:schemeClr val="tx1">
                  <a:lumMod val="75000"/>
                  <a:lumOff val="25000"/>
                </a:schemeClr>
              </a:solidFill>
            </a:endParaRPr>
          </a:p>
        </p:txBody>
      </p:sp>
      <p:sp>
        <p:nvSpPr>
          <p:cNvPr id="8" name="Rectangle 7"/>
          <p:cNvSpPr/>
          <p:nvPr/>
        </p:nvSpPr>
        <p:spPr>
          <a:xfrm>
            <a:off x="261257" y="4603234"/>
            <a:ext cx="1978042" cy="369332"/>
          </a:xfrm>
          <a:prstGeom prst="rect">
            <a:avLst/>
          </a:prstGeom>
        </p:spPr>
        <p:txBody>
          <a:bodyPr wrap="none">
            <a:spAutoFit/>
          </a:bodyPr>
          <a:lstStyle/>
          <a:p>
            <a:r>
              <a:rPr lang="en-GB" dirty="0">
                <a:solidFill>
                  <a:schemeClr val="bg2"/>
                </a:solidFill>
              </a:rPr>
              <a:t>Faculty In Charge:</a:t>
            </a:r>
          </a:p>
        </p:txBody>
      </p:sp>
      <p:sp>
        <p:nvSpPr>
          <p:cNvPr id="14" name="Rectangle 13"/>
          <p:cNvSpPr/>
          <p:nvPr/>
        </p:nvSpPr>
        <p:spPr>
          <a:xfrm>
            <a:off x="261257" y="5062781"/>
            <a:ext cx="2507033" cy="923330"/>
          </a:xfrm>
          <a:prstGeom prst="rect">
            <a:avLst/>
          </a:prstGeom>
        </p:spPr>
        <p:txBody>
          <a:bodyPr wrap="none">
            <a:spAutoFit/>
          </a:bodyPr>
          <a:lstStyle/>
          <a:p>
            <a:r>
              <a:rPr lang="en-GB" b="1" dirty="0" smtClean="0">
                <a:solidFill>
                  <a:schemeClr val="tx1">
                    <a:lumMod val="75000"/>
                    <a:lumOff val="25000"/>
                  </a:schemeClr>
                </a:solidFill>
              </a:rPr>
              <a:t>Mrs M.S. Bhargavi </a:t>
            </a:r>
            <a:endParaRPr lang="en-GB" b="1" dirty="0" smtClean="0">
              <a:solidFill>
                <a:schemeClr val="tx1">
                  <a:lumMod val="75000"/>
                  <a:lumOff val="25000"/>
                </a:schemeClr>
              </a:solidFill>
            </a:endParaRPr>
          </a:p>
          <a:p>
            <a:r>
              <a:rPr lang="en-GB" b="1" dirty="0" smtClean="0">
                <a:solidFill>
                  <a:schemeClr val="tx1">
                    <a:lumMod val="75000"/>
                    <a:lumOff val="25000"/>
                  </a:schemeClr>
                </a:solidFill>
              </a:rPr>
              <a:t>Assistant Professor</a:t>
            </a:r>
          </a:p>
          <a:p>
            <a:r>
              <a:rPr lang="en-GB" b="1" dirty="0" smtClean="0">
                <a:solidFill>
                  <a:schemeClr val="tx1">
                    <a:lumMod val="75000"/>
                    <a:lumOff val="25000"/>
                  </a:schemeClr>
                </a:solidFill>
              </a:rPr>
              <a:t>Department of CSE, BIT. </a:t>
            </a:r>
          </a:p>
        </p:txBody>
      </p:sp>
    </p:spTree>
    <p:extLst>
      <p:ext uri="{BB962C8B-B14F-4D97-AF65-F5344CB8AC3E}">
        <p14:creationId xmlns:p14="http://schemas.microsoft.com/office/powerpoint/2010/main" val="19456274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3349309" y="1840030"/>
            <a:ext cx="2280212" cy="1551007"/>
          </a:xfrm>
          <a:prstGeom prst="roundRect">
            <a:avLst/>
          </a:prstGeom>
          <a:solidFill>
            <a:srgbClr val="0070C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Classifier Data Splitter</a:t>
            </a:r>
            <a:endParaRPr lang="en-US" dirty="0"/>
          </a:p>
        </p:txBody>
      </p:sp>
      <p:cxnSp>
        <p:nvCxnSpPr>
          <p:cNvPr id="16" name="Straight Connector 15"/>
          <p:cNvCxnSpPr/>
          <p:nvPr/>
        </p:nvCxnSpPr>
        <p:spPr>
          <a:xfrm>
            <a:off x="3349309" y="2239063"/>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3349309" y="3066948"/>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4010663" y="1840032"/>
            <a:ext cx="11574" cy="399031"/>
          </a:xfrm>
          <a:prstGeom prst="line">
            <a:avLst/>
          </a:prstGeom>
          <a:ln w="31750"/>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3420190" y="1872244"/>
            <a:ext cx="519592" cy="369332"/>
          </a:xfrm>
          <a:prstGeom prst="rect">
            <a:avLst/>
          </a:prstGeom>
          <a:noFill/>
        </p:spPr>
        <p:txBody>
          <a:bodyPr wrap="square" rtlCol="0">
            <a:spAutoFit/>
          </a:bodyPr>
          <a:lstStyle/>
          <a:p>
            <a:r>
              <a:rPr lang="en-US" b="1" dirty="0">
                <a:solidFill>
                  <a:schemeClr val="bg1"/>
                </a:solidFill>
              </a:rPr>
              <a:t>2</a:t>
            </a:r>
            <a:r>
              <a:rPr lang="en-US" b="1" dirty="0" smtClean="0">
                <a:solidFill>
                  <a:schemeClr val="bg1"/>
                </a:solidFill>
              </a:rPr>
              <a:t>.1</a:t>
            </a:r>
            <a:endParaRPr lang="en-US" b="1" dirty="0">
              <a:solidFill>
                <a:schemeClr val="bg1"/>
              </a:solidFill>
            </a:endParaRPr>
          </a:p>
        </p:txBody>
      </p:sp>
      <p:cxnSp>
        <p:nvCxnSpPr>
          <p:cNvPr id="40" name="Straight Arrow Connector 39"/>
          <p:cNvCxnSpPr/>
          <p:nvPr/>
        </p:nvCxnSpPr>
        <p:spPr>
          <a:xfrm flipV="1">
            <a:off x="2662109" y="2653051"/>
            <a:ext cx="615903" cy="1190"/>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82" name="Can 81"/>
          <p:cNvSpPr/>
          <p:nvPr/>
        </p:nvSpPr>
        <p:spPr>
          <a:xfrm>
            <a:off x="1810927" y="2125889"/>
            <a:ext cx="536028" cy="6282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1526270" y="2838436"/>
            <a:ext cx="830475" cy="553998"/>
          </a:xfrm>
          <a:prstGeom prst="rect">
            <a:avLst/>
          </a:prstGeom>
          <a:noFill/>
        </p:spPr>
        <p:txBody>
          <a:bodyPr wrap="square" rtlCol="0">
            <a:spAutoFit/>
          </a:bodyPr>
          <a:lstStyle/>
          <a:p>
            <a:r>
              <a:rPr lang="en-US" sz="1500" b="1" dirty="0" smtClean="0">
                <a:solidFill>
                  <a:srgbClr val="0070C0"/>
                </a:solidFill>
                <a:cs typeface="Arial" pitchFamily="34" charset="0"/>
              </a:rPr>
              <a:t>FILE SYSTEM</a:t>
            </a:r>
            <a:endParaRPr lang="en-US" sz="1500" b="1" dirty="0">
              <a:solidFill>
                <a:srgbClr val="0070C0"/>
              </a:solidFill>
              <a:cs typeface="Arial" pitchFamily="34" charset="0"/>
            </a:endParaRPr>
          </a:p>
        </p:txBody>
      </p:sp>
      <p:sp>
        <p:nvSpPr>
          <p:cNvPr id="99" name="Title 1"/>
          <p:cNvSpPr txBox="1">
            <a:spLocks/>
          </p:cNvSpPr>
          <p:nvPr/>
        </p:nvSpPr>
        <p:spPr>
          <a:xfrm>
            <a:off x="699443" y="523161"/>
            <a:ext cx="10515600" cy="1133475"/>
          </a:xfrm>
          <a:prstGeom prst="rect">
            <a:avLst/>
          </a:prstGeom>
        </p:spPr>
        <p:txBody>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Segoe UI" panose="020B0502040204020203" pitchFamily="34" charset="0"/>
              </a:defRPr>
            </a:lvl1pPr>
          </a:lstStyle>
          <a:p>
            <a:r>
              <a:rPr lang="en-IN" dirty="0" smtClean="0"/>
              <a:t>Data Flow Diagram (Module 2)</a:t>
            </a:r>
            <a:endParaRPr lang="en-IN" dirty="0"/>
          </a:p>
        </p:txBody>
      </p:sp>
      <p:sp>
        <p:nvSpPr>
          <p:cNvPr id="106" name="Can 105"/>
          <p:cNvSpPr/>
          <p:nvPr/>
        </p:nvSpPr>
        <p:spPr>
          <a:xfrm>
            <a:off x="2031800" y="2333633"/>
            <a:ext cx="536028" cy="6282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document 7"/>
          <p:cNvSpPr/>
          <p:nvPr/>
        </p:nvSpPr>
        <p:spPr>
          <a:xfrm>
            <a:off x="6445233" y="1656636"/>
            <a:ext cx="882869" cy="870145"/>
          </a:xfrm>
          <a:prstGeom prst="flowChartMultidocumen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a:t>
            </a:r>
          </a:p>
          <a:p>
            <a:pPr algn="ctr"/>
            <a:r>
              <a:rPr lang="en-US" dirty="0" smtClean="0"/>
              <a:t>Set</a:t>
            </a:r>
            <a:endParaRPr lang="en-US" dirty="0"/>
          </a:p>
        </p:txBody>
      </p:sp>
      <p:sp>
        <p:nvSpPr>
          <p:cNvPr id="68" name="Multidocument 67"/>
          <p:cNvSpPr/>
          <p:nvPr/>
        </p:nvSpPr>
        <p:spPr>
          <a:xfrm>
            <a:off x="6445232" y="2687299"/>
            <a:ext cx="882869" cy="870145"/>
          </a:xfrm>
          <a:prstGeom prst="flowChartMultidocumen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a:t>
            </a:r>
          </a:p>
          <a:p>
            <a:pPr algn="ctr"/>
            <a:r>
              <a:rPr lang="en-US" dirty="0" smtClean="0"/>
              <a:t>Set</a:t>
            </a:r>
            <a:endParaRPr lang="en-US" dirty="0"/>
          </a:p>
        </p:txBody>
      </p:sp>
      <p:sp>
        <p:nvSpPr>
          <p:cNvPr id="9" name="Left-Right-Up Arrow 8"/>
          <p:cNvSpPr/>
          <p:nvPr/>
        </p:nvSpPr>
        <p:spPr>
          <a:xfrm rot="16200000">
            <a:off x="5609272" y="2248875"/>
            <a:ext cx="870145" cy="733315"/>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699443" y="5603309"/>
            <a:ext cx="1344978" cy="6122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solidFill>
                  <a:schemeClr val="tx1"/>
                </a:solidFill>
              </a:rPr>
              <a:t>User</a:t>
            </a:r>
            <a:endParaRPr lang="en-US" b="1" dirty="0">
              <a:solidFill>
                <a:schemeClr val="tx1"/>
              </a:solidFill>
            </a:endParaRPr>
          </a:p>
        </p:txBody>
      </p:sp>
      <p:sp>
        <p:nvSpPr>
          <p:cNvPr id="93" name="Rounded Rectangle 92"/>
          <p:cNvSpPr/>
          <p:nvPr/>
        </p:nvSpPr>
        <p:spPr>
          <a:xfrm>
            <a:off x="3343655" y="5094499"/>
            <a:ext cx="2280212" cy="155100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Feature Vector Extractor</a:t>
            </a:r>
            <a:endParaRPr lang="en-US" dirty="0"/>
          </a:p>
        </p:txBody>
      </p:sp>
      <p:cxnSp>
        <p:nvCxnSpPr>
          <p:cNvPr id="95" name="Straight Connector 94"/>
          <p:cNvCxnSpPr/>
          <p:nvPr/>
        </p:nvCxnSpPr>
        <p:spPr>
          <a:xfrm>
            <a:off x="3343655" y="5493532"/>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3343655" y="6321417"/>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flipH="1">
            <a:off x="4005009" y="5094501"/>
            <a:ext cx="11574" cy="399031"/>
          </a:xfrm>
          <a:prstGeom prst="line">
            <a:avLst/>
          </a:prstGeom>
          <a:ln w="31750"/>
        </p:spPr>
        <p:style>
          <a:lnRef idx="1">
            <a:schemeClr val="dk1"/>
          </a:lnRef>
          <a:fillRef idx="0">
            <a:schemeClr val="dk1"/>
          </a:fillRef>
          <a:effectRef idx="0">
            <a:schemeClr val="dk1"/>
          </a:effectRef>
          <a:fontRef idx="minor">
            <a:schemeClr val="tx1"/>
          </a:fontRef>
        </p:style>
      </p:cxnSp>
      <p:sp>
        <p:nvSpPr>
          <p:cNvPr id="101" name="TextBox 100"/>
          <p:cNvSpPr txBox="1"/>
          <p:nvPr/>
        </p:nvSpPr>
        <p:spPr>
          <a:xfrm>
            <a:off x="3414536" y="5126713"/>
            <a:ext cx="519592" cy="369332"/>
          </a:xfrm>
          <a:prstGeom prst="rect">
            <a:avLst/>
          </a:prstGeom>
          <a:noFill/>
        </p:spPr>
        <p:txBody>
          <a:bodyPr wrap="square" rtlCol="0">
            <a:spAutoFit/>
          </a:bodyPr>
          <a:lstStyle/>
          <a:p>
            <a:r>
              <a:rPr lang="en-US" b="1" dirty="0" smtClean="0">
                <a:solidFill>
                  <a:schemeClr val="bg1"/>
                </a:solidFill>
              </a:rPr>
              <a:t>2.3</a:t>
            </a:r>
            <a:endParaRPr lang="en-US" b="1" dirty="0">
              <a:solidFill>
                <a:schemeClr val="bg1"/>
              </a:solidFill>
            </a:endParaRPr>
          </a:p>
        </p:txBody>
      </p:sp>
      <p:graphicFrame>
        <p:nvGraphicFramePr>
          <p:cNvPr id="21" name="Table 20"/>
          <p:cNvGraphicFramePr>
            <a:graphicFrameLocks noGrp="1"/>
          </p:cNvGraphicFramePr>
          <p:nvPr>
            <p:extLst>
              <p:ext uri="{D42A27DB-BD31-4B8C-83A1-F6EECF244321}">
                <p14:modId xmlns:p14="http://schemas.microsoft.com/office/powerpoint/2010/main" val="1395042484"/>
              </p:ext>
            </p:extLst>
          </p:nvPr>
        </p:nvGraphicFramePr>
        <p:xfrm>
          <a:off x="2031800" y="3602650"/>
          <a:ext cx="815982" cy="1097280"/>
        </p:xfrm>
        <a:graphic>
          <a:graphicData uri="http://schemas.openxmlformats.org/drawingml/2006/table">
            <a:tbl>
              <a:tblPr firstRow="1" bandRow="1">
                <a:tableStyleId>{327F97BB-C833-4FB7-BDE5-3F7075034690}</a:tableStyleId>
              </a:tblPr>
              <a:tblGrid>
                <a:gridCol w="271994"/>
                <a:gridCol w="208280"/>
                <a:gridCol w="335708"/>
              </a:tblGrid>
              <a:tr h="259189">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918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9189">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2" name="Table 101"/>
          <p:cNvGraphicFramePr>
            <a:graphicFrameLocks noGrp="1"/>
          </p:cNvGraphicFramePr>
          <p:nvPr>
            <p:extLst>
              <p:ext uri="{D42A27DB-BD31-4B8C-83A1-F6EECF244321}">
                <p14:modId xmlns:p14="http://schemas.microsoft.com/office/powerpoint/2010/main" val="307147498"/>
              </p:ext>
            </p:extLst>
          </p:nvPr>
        </p:nvGraphicFramePr>
        <p:xfrm>
          <a:off x="7032438" y="5603309"/>
          <a:ext cx="480274" cy="783588"/>
        </p:xfrm>
        <a:graphic>
          <a:graphicData uri="http://schemas.openxmlformats.org/drawingml/2006/table">
            <a:tbl>
              <a:tblPr firstRow="1" bandRow="1">
                <a:tableStyleId>{327F97BB-C833-4FB7-BDE5-3F7075034690}</a:tableStyleId>
              </a:tblPr>
              <a:tblGrid>
                <a:gridCol w="271994"/>
                <a:gridCol w="208280"/>
              </a:tblGrid>
              <a:tr h="391794">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1794">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3" name="TextBox 102"/>
          <p:cNvSpPr txBox="1"/>
          <p:nvPr/>
        </p:nvSpPr>
        <p:spPr>
          <a:xfrm>
            <a:off x="1577012" y="4791400"/>
            <a:ext cx="1704447" cy="553998"/>
          </a:xfrm>
          <a:prstGeom prst="rect">
            <a:avLst/>
          </a:prstGeom>
          <a:noFill/>
        </p:spPr>
        <p:txBody>
          <a:bodyPr wrap="square" rtlCol="0">
            <a:spAutoFit/>
          </a:bodyPr>
          <a:lstStyle/>
          <a:p>
            <a:pPr algn="ctr"/>
            <a:r>
              <a:rPr lang="en-US" sz="1500" b="1" dirty="0" smtClean="0">
                <a:solidFill>
                  <a:srgbClr val="0070C0"/>
                </a:solidFill>
                <a:cs typeface="Arial" pitchFamily="34" charset="0"/>
              </a:rPr>
              <a:t>LABELED </a:t>
            </a:r>
            <a:r>
              <a:rPr lang="en-US" sz="1500" b="1" dirty="0" smtClean="0">
                <a:solidFill>
                  <a:srgbClr val="0070C0"/>
                </a:solidFill>
                <a:cs typeface="Arial" pitchFamily="34" charset="0"/>
              </a:rPr>
              <a:t>FEATURE </a:t>
            </a:r>
          </a:p>
          <a:p>
            <a:pPr algn="ctr"/>
            <a:r>
              <a:rPr lang="en-US" sz="1500" b="1" dirty="0" smtClean="0">
                <a:solidFill>
                  <a:srgbClr val="0070C0"/>
                </a:solidFill>
                <a:cs typeface="Arial" pitchFamily="34" charset="0"/>
              </a:rPr>
              <a:t>VECTOR </a:t>
            </a:r>
            <a:endParaRPr lang="en-US" sz="1500" b="1" dirty="0" smtClean="0">
              <a:solidFill>
                <a:srgbClr val="0070C0"/>
              </a:solidFill>
              <a:cs typeface="Arial" pitchFamily="34" charset="0"/>
            </a:endParaRPr>
          </a:p>
        </p:txBody>
      </p:sp>
      <p:sp>
        <p:nvSpPr>
          <p:cNvPr id="104" name="Rounded Rectangle 103"/>
          <p:cNvSpPr/>
          <p:nvPr/>
        </p:nvSpPr>
        <p:spPr>
          <a:xfrm>
            <a:off x="8683932" y="1840030"/>
            <a:ext cx="2280212" cy="1551007"/>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Frequency Distribution Analysis</a:t>
            </a:r>
            <a:endParaRPr lang="en-US" dirty="0"/>
          </a:p>
        </p:txBody>
      </p:sp>
      <p:cxnSp>
        <p:nvCxnSpPr>
          <p:cNvPr id="105" name="Straight Connector 104"/>
          <p:cNvCxnSpPr/>
          <p:nvPr/>
        </p:nvCxnSpPr>
        <p:spPr>
          <a:xfrm>
            <a:off x="8683932" y="2239063"/>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08" name="Straight Connector 107"/>
          <p:cNvCxnSpPr/>
          <p:nvPr/>
        </p:nvCxnSpPr>
        <p:spPr>
          <a:xfrm>
            <a:off x="8683932" y="3066948"/>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flipH="1">
            <a:off x="9345286" y="1840032"/>
            <a:ext cx="11574" cy="399031"/>
          </a:xfrm>
          <a:prstGeom prst="line">
            <a:avLst/>
          </a:prstGeom>
          <a:ln w="31750"/>
        </p:spPr>
        <p:style>
          <a:lnRef idx="1">
            <a:schemeClr val="dk1"/>
          </a:lnRef>
          <a:fillRef idx="0">
            <a:schemeClr val="dk1"/>
          </a:fillRef>
          <a:effectRef idx="0">
            <a:schemeClr val="dk1"/>
          </a:effectRef>
          <a:fontRef idx="minor">
            <a:schemeClr val="tx1"/>
          </a:fontRef>
        </p:style>
      </p:cxnSp>
      <p:sp>
        <p:nvSpPr>
          <p:cNvPr id="110" name="TextBox 109"/>
          <p:cNvSpPr txBox="1"/>
          <p:nvPr/>
        </p:nvSpPr>
        <p:spPr>
          <a:xfrm>
            <a:off x="8754813" y="1872244"/>
            <a:ext cx="519592" cy="369332"/>
          </a:xfrm>
          <a:prstGeom prst="rect">
            <a:avLst/>
          </a:prstGeom>
          <a:noFill/>
        </p:spPr>
        <p:txBody>
          <a:bodyPr wrap="square" rtlCol="0">
            <a:spAutoFit/>
          </a:bodyPr>
          <a:lstStyle/>
          <a:p>
            <a:r>
              <a:rPr lang="en-US" b="1" dirty="0" smtClean="0">
                <a:solidFill>
                  <a:schemeClr val="bg1"/>
                </a:solidFill>
              </a:rPr>
              <a:t>2.2</a:t>
            </a:r>
            <a:endParaRPr lang="en-US" b="1" dirty="0">
              <a:solidFill>
                <a:schemeClr val="bg1"/>
              </a:solidFill>
            </a:endParaRPr>
          </a:p>
        </p:txBody>
      </p:sp>
      <p:sp>
        <p:nvSpPr>
          <p:cNvPr id="38" name="Line Callout 3 (No Border) 37"/>
          <p:cNvSpPr/>
          <p:nvPr/>
        </p:nvSpPr>
        <p:spPr>
          <a:xfrm>
            <a:off x="6577185" y="3995295"/>
            <a:ext cx="1153163" cy="794714"/>
          </a:xfrm>
          <a:prstGeom prst="callout3">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NumPy Arrays</a:t>
            </a:r>
            <a:endParaRPr lang="en-US" dirty="0"/>
          </a:p>
        </p:txBody>
      </p:sp>
      <p:sp>
        <p:nvSpPr>
          <p:cNvPr id="111" name="Rounded Rectangle 110"/>
          <p:cNvSpPr/>
          <p:nvPr/>
        </p:nvSpPr>
        <p:spPr>
          <a:xfrm>
            <a:off x="8683932" y="5041389"/>
            <a:ext cx="2280212" cy="1551007"/>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Machine Learning </a:t>
            </a:r>
          </a:p>
          <a:p>
            <a:pPr algn="ctr"/>
            <a:r>
              <a:rPr lang="en-US" dirty="0" smtClean="0"/>
              <a:t>Classifier Stack</a:t>
            </a:r>
            <a:endParaRPr lang="en-US" dirty="0"/>
          </a:p>
        </p:txBody>
      </p:sp>
      <p:cxnSp>
        <p:nvCxnSpPr>
          <p:cNvPr id="112" name="Straight Connector 111"/>
          <p:cNvCxnSpPr/>
          <p:nvPr/>
        </p:nvCxnSpPr>
        <p:spPr>
          <a:xfrm>
            <a:off x="8683932" y="5440422"/>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13" name="Straight Connector 112"/>
          <p:cNvCxnSpPr/>
          <p:nvPr/>
        </p:nvCxnSpPr>
        <p:spPr>
          <a:xfrm>
            <a:off x="8683932" y="6268307"/>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H="1">
            <a:off x="9345286" y="5041391"/>
            <a:ext cx="11574" cy="399031"/>
          </a:xfrm>
          <a:prstGeom prst="line">
            <a:avLst/>
          </a:prstGeom>
          <a:ln w="31750"/>
        </p:spPr>
        <p:style>
          <a:lnRef idx="1">
            <a:schemeClr val="dk1"/>
          </a:lnRef>
          <a:fillRef idx="0">
            <a:schemeClr val="dk1"/>
          </a:fillRef>
          <a:effectRef idx="0">
            <a:schemeClr val="dk1"/>
          </a:effectRef>
          <a:fontRef idx="minor">
            <a:schemeClr val="tx1"/>
          </a:fontRef>
        </p:style>
      </p:cxnSp>
      <p:sp>
        <p:nvSpPr>
          <p:cNvPr id="115" name="TextBox 114"/>
          <p:cNvSpPr txBox="1"/>
          <p:nvPr/>
        </p:nvSpPr>
        <p:spPr>
          <a:xfrm>
            <a:off x="8754813" y="5073603"/>
            <a:ext cx="519592" cy="369332"/>
          </a:xfrm>
          <a:prstGeom prst="rect">
            <a:avLst/>
          </a:prstGeom>
          <a:noFill/>
        </p:spPr>
        <p:txBody>
          <a:bodyPr wrap="square" rtlCol="0">
            <a:spAutoFit/>
          </a:bodyPr>
          <a:lstStyle/>
          <a:p>
            <a:r>
              <a:rPr lang="en-US" b="1" dirty="0" smtClean="0">
                <a:solidFill>
                  <a:schemeClr val="bg1"/>
                </a:solidFill>
              </a:rPr>
              <a:t>2.4</a:t>
            </a:r>
            <a:endParaRPr lang="en-US" b="1" dirty="0">
              <a:solidFill>
                <a:schemeClr val="bg1"/>
              </a:solidFill>
            </a:endParaRPr>
          </a:p>
        </p:txBody>
      </p:sp>
      <p:cxnSp>
        <p:nvCxnSpPr>
          <p:cNvPr id="116" name="Straight Arrow Connector 115"/>
          <p:cNvCxnSpPr/>
          <p:nvPr/>
        </p:nvCxnSpPr>
        <p:spPr>
          <a:xfrm>
            <a:off x="2148181" y="5909422"/>
            <a:ext cx="1062263" cy="8461"/>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41" name="Left-Right Arrow 40"/>
          <p:cNvSpPr/>
          <p:nvPr/>
        </p:nvSpPr>
        <p:spPr>
          <a:xfrm rot="2511434">
            <a:off x="2758840" y="4426167"/>
            <a:ext cx="1182843" cy="29775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Turn Arrow 41"/>
          <p:cNvSpPr/>
          <p:nvPr/>
        </p:nvSpPr>
        <p:spPr>
          <a:xfrm>
            <a:off x="4274786" y="4392652"/>
            <a:ext cx="366181" cy="648737"/>
          </a:xfrm>
          <a:prstGeom prst="uturnArrow">
            <a:avLst/>
          </a:prstGeom>
          <a:solidFill>
            <a:srgbClr val="00B0F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Left-Right-Up Arrow 47"/>
          <p:cNvSpPr/>
          <p:nvPr/>
        </p:nvSpPr>
        <p:spPr>
          <a:xfrm>
            <a:off x="5814104" y="4860925"/>
            <a:ext cx="2679327" cy="693031"/>
          </a:xfrm>
          <a:prstGeom prst="leftRigh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p:nvPr/>
        </p:nvSpPr>
        <p:spPr>
          <a:xfrm>
            <a:off x="6345891" y="6404249"/>
            <a:ext cx="1935818" cy="323165"/>
          </a:xfrm>
          <a:prstGeom prst="rect">
            <a:avLst/>
          </a:prstGeom>
          <a:noFill/>
        </p:spPr>
        <p:txBody>
          <a:bodyPr wrap="square" rtlCol="0">
            <a:spAutoFit/>
          </a:bodyPr>
          <a:lstStyle/>
          <a:p>
            <a:r>
              <a:rPr lang="en-US" sz="1500" b="1" dirty="0" smtClean="0">
                <a:solidFill>
                  <a:srgbClr val="0070C0"/>
                </a:solidFill>
                <a:cs typeface="Arial" pitchFamily="34" charset="0"/>
              </a:rPr>
              <a:t>QUESTION </a:t>
            </a:r>
            <a:r>
              <a:rPr lang="en-US" sz="1500" b="1" dirty="0" smtClean="0">
                <a:solidFill>
                  <a:srgbClr val="0070C0"/>
                </a:solidFill>
                <a:cs typeface="Arial" pitchFamily="34" charset="0"/>
              </a:rPr>
              <a:t>FEATURE </a:t>
            </a:r>
            <a:endParaRPr lang="en-US" sz="1500" b="1" dirty="0" smtClean="0">
              <a:solidFill>
                <a:srgbClr val="0070C0"/>
              </a:solidFill>
              <a:cs typeface="Arial" pitchFamily="34" charset="0"/>
            </a:endParaRPr>
          </a:p>
        </p:txBody>
      </p:sp>
      <p:sp>
        <p:nvSpPr>
          <p:cNvPr id="49" name="Terminator 48"/>
          <p:cNvSpPr/>
          <p:nvPr/>
        </p:nvSpPr>
        <p:spPr>
          <a:xfrm>
            <a:off x="3745834" y="3720874"/>
            <a:ext cx="1344052" cy="624587"/>
          </a:xfrm>
          <a:prstGeom prst="flowChartTermina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a:t>
            </a:r>
          </a:p>
          <a:p>
            <a:pPr algn="ctr"/>
            <a:r>
              <a:rPr lang="en-US" dirty="0" smtClean="0"/>
              <a:t>Enhance</a:t>
            </a:r>
            <a:endParaRPr lang="en-US" dirty="0"/>
          </a:p>
        </p:txBody>
      </p:sp>
      <p:cxnSp>
        <p:nvCxnSpPr>
          <p:cNvPr id="119" name="Straight Arrow Connector 118"/>
          <p:cNvCxnSpPr/>
          <p:nvPr/>
        </p:nvCxnSpPr>
        <p:spPr>
          <a:xfrm flipV="1">
            <a:off x="5878121" y="5992110"/>
            <a:ext cx="1004907" cy="10100"/>
          </a:xfrm>
          <a:prstGeom prst="straightConnector1">
            <a:avLst/>
          </a:prstGeom>
          <a:ln w="31750">
            <a:prstDash val="sysDash"/>
            <a:tailEnd type="triangle"/>
          </a:ln>
        </p:spPr>
        <p:style>
          <a:lnRef idx="3">
            <a:schemeClr val="dk1"/>
          </a:lnRef>
          <a:fillRef idx="0">
            <a:schemeClr val="dk1"/>
          </a:fillRef>
          <a:effectRef idx="2">
            <a:schemeClr val="dk1"/>
          </a:effectRef>
          <a:fontRef idx="minor">
            <a:schemeClr val="tx1"/>
          </a:fontRef>
        </p:style>
      </p:cxnSp>
      <p:cxnSp>
        <p:nvCxnSpPr>
          <p:cNvPr id="120" name="Straight Arrow Connector 119"/>
          <p:cNvCxnSpPr/>
          <p:nvPr/>
        </p:nvCxnSpPr>
        <p:spPr>
          <a:xfrm>
            <a:off x="7683605" y="5982198"/>
            <a:ext cx="953460" cy="20011"/>
          </a:xfrm>
          <a:prstGeom prst="straightConnector1">
            <a:avLst/>
          </a:prstGeom>
          <a:ln w="31750">
            <a:prstDash val="sysDash"/>
            <a:tailEnd type="triangle"/>
          </a:ln>
        </p:spPr>
        <p:style>
          <a:lnRef idx="3">
            <a:schemeClr val="dk1"/>
          </a:lnRef>
          <a:fillRef idx="0">
            <a:schemeClr val="dk1"/>
          </a:fillRef>
          <a:effectRef idx="2">
            <a:schemeClr val="dk1"/>
          </a:effectRef>
          <a:fontRef idx="minor">
            <a:schemeClr val="tx1"/>
          </a:fontRef>
        </p:style>
      </p:cxnSp>
      <p:sp>
        <p:nvSpPr>
          <p:cNvPr id="121" name="TextBox 120"/>
          <p:cNvSpPr txBox="1"/>
          <p:nvPr/>
        </p:nvSpPr>
        <p:spPr>
          <a:xfrm>
            <a:off x="2044421" y="6002209"/>
            <a:ext cx="1362466" cy="553998"/>
          </a:xfrm>
          <a:prstGeom prst="rect">
            <a:avLst/>
          </a:prstGeom>
          <a:noFill/>
        </p:spPr>
        <p:txBody>
          <a:bodyPr wrap="square" rtlCol="0">
            <a:spAutoFit/>
          </a:bodyPr>
          <a:lstStyle/>
          <a:p>
            <a:pPr algn="ctr"/>
            <a:r>
              <a:rPr lang="en-US" sz="1500" b="1" dirty="0" smtClean="0">
                <a:solidFill>
                  <a:srgbClr val="0070C0"/>
                </a:solidFill>
                <a:cs typeface="Arial" pitchFamily="34" charset="0"/>
              </a:rPr>
              <a:t>New Problem</a:t>
            </a:r>
          </a:p>
          <a:p>
            <a:pPr algn="ctr"/>
            <a:r>
              <a:rPr lang="en-US" sz="1500" b="1" dirty="0" smtClean="0">
                <a:solidFill>
                  <a:srgbClr val="0070C0"/>
                </a:solidFill>
                <a:cs typeface="Arial" pitchFamily="34" charset="0"/>
              </a:rPr>
              <a:t>Instance</a:t>
            </a:r>
            <a:endParaRPr lang="en-US" sz="1500" b="1" dirty="0" smtClean="0">
              <a:solidFill>
                <a:srgbClr val="0070C0"/>
              </a:solidFill>
              <a:cs typeface="Arial" pitchFamily="34" charset="0"/>
            </a:endParaRPr>
          </a:p>
        </p:txBody>
      </p:sp>
      <p:cxnSp>
        <p:nvCxnSpPr>
          <p:cNvPr id="126" name="Elbow Connector 125"/>
          <p:cNvCxnSpPr/>
          <p:nvPr/>
        </p:nvCxnSpPr>
        <p:spPr>
          <a:xfrm flipV="1">
            <a:off x="7407718" y="2544132"/>
            <a:ext cx="1229347" cy="578239"/>
          </a:xfrm>
          <a:prstGeom prst="bentConnector3">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9872967" y="3802287"/>
            <a:ext cx="1479758" cy="61222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solidFill>
                  <a:schemeClr val="bg1"/>
                </a:solidFill>
              </a:rPr>
              <a:t>Label Result</a:t>
            </a:r>
            <a:endParaRPr lang="en-US" b="1" dirty="0">
              <a:solidFill>
                <a:schemeClr val="bg1"/>
              </a:solidFill>
            </a:endParaRPr>
          </a:p>
        </p:txBody>
      </p:sp>
      <p:sp>
        <p:nvSpPr>
          <p:cNvPr id="129" name="Striped Right Arrow 128"/>
          <p:cNvSpPr/>
          <p:nvPr/>
        </p:nvSpPr>
        <p:spPr>
          <a:xfrm rot="16200000">
            <a:off x="10352542" y="4498933"/>
            <a:ext cx="520608" cy="38771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p:cNvCxnSpPr/>
          <p:nvPr/>
        </p:nvCxnSpPr>
        <p:spPr>
          <a:xfrm flipH="1">
            <a:off x="7581790" y="3060948"/>
            <a:ext cx="1055275" cy="832592"/>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p:cNvCxnSpPr/>
          <p:nvPr/>
        </p:nvCxnSpPr>
        <p:spPr>
          <a:xfrm flipH="1">
            <a:off x="7730571" y="3334576"/>
            <a:ext cx="906717" cy="727004"/>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p:cNvCxnSpPr/>
          <p:nvPr/>
        </p:nvCxnSpPr>
        <p:spPr>
          <a:xfrm flipH="1">
            <a:off x="7776971" y="3458433"/>
            <a:ext cx="1113783" cy="863349"/>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86919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p:cNvSpPr txBox="1">
            <a:spLocks/>
          </p:cNvSpPr>
          <p:nvPr/>
        </p:nvSpPr>
        <p:spPr>
          <a:xfrm>
            <a:off x="699443" y="523161"/>
            <a:ext cx="10515600" cy="1133475"/>
          </a:xfrm>
          <a:prstGeom prst="rect">
            <a:avLst/>
          </a:prstGeom>
        </p:spPr>
        <p:txBody>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Segoe UI" panose="020B0502040204020203" pitchFamily="34" charset="0"/>
              </a:defRPr>
            </a:lvl1pPr>
          </a:lstStyle>
          <a:p>
            <a:r>
              <a:rPr lang="en-IN" dirty="0" smtClean="0"/>
              <a:t>Data Flow Diagram (Module 3)</a:t>
            </a:r>
            <a:endParaRPr lang="en-IN" dirty="0"/>
          </a:p>
        </p:txBody>
      </p:sp>
      <p:sp>
        <p:nvSpPr>
          <p:cNvPr id="50" name="Rounded Rectangle 49"/>
          <p:cNvSpPr/>
          <p:nvPr/>
        </p:nvSpPr>
        <p:spPr>
          <a:xfrm>
            <a:off x="6273967" y="1690401"/>
            <a:ext cx="2280212" cy="1551007"/>
          </a:xfrm>
          <a:prstGeom prst="roundRect">
            <a:avLst/>
          </a:prstGeom>
          <a:solidFill>
            <a:srgbClr val="0070C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Domain Specific File Reader</a:t>
            </a:r>
            <a:endParaRPr lang="en-US" dirty="0"/>
          </a:p>
        </p:txBody>
      </p:sp>
      <p:cxnSp>
        <p:nvCxnSpPr>
          <p:cNvPr id="51" name="Straight Connector 50"/>
          <p:cNvCxnSpPr/>
          <p:nvPr/>
        </p:nvCxnSpPr>
        <p:spPr>
          <a:xfrm>
            <a:off x="6273967" y="2089434"/>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6273967" y="2917319"/>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H="1">
            <a:off x="6935321" y="1690403"/>
            <a:ext cx="11574" cy="399031"/>
          </a:xfrm>
          <a:prstGeom prst="line">
            <a:avLst/>
          </a:prstGeom>
          <a:ln w="31750"/>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6344848" y="1722615"/>
            <a:ext cx="519592" cy="369332"/>
          </a:xfrm>
          <a:prstGeom prst="rect">
            <a:avLst/>
          </a:prstGeom>
          <a:noFill/>
        </p:spPr>
        <p:txBody>
          <a:bodyPr wrap="square" rtlCol="0">
            <a:spAutoFit/>
          </a:bodyPr>
          <a:lstStyle/>
          <a:p>
            <a:r>
              <a:rPr lang="en-US" b="1" dirty="0" smtClean="0">
                <a:solidFill>
                  <a:schemeClr val="bg1"/>
                </a:solidFill>
              </a:rPr>
              <a:t>3.1</a:t>
            </a:r>
            <a:endParaRPr lang="en-US" b="1" dirty="0">
              <a:solidFill>
                <a:schemeClr val="bg1"/>
              </a:solidFill>
            </a:endParaRPr>
          </a:p>
        </p:txBody>
      </p:sp>
      <p:cxnSp>
        <p:nvCxnSpPr>
          <p:cNvPr id="55" name="Straight Arrow Connector 54"/>
          <p:cNvCxnSpPr/>
          <p:nvPr/>
        </p:nvCxnSpPr>
        <p:spPr>
          <a:xfrm>
            <a:off x="5264758" y="2482007"/>
            <a:ext cx="947162" cy="1"/>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56" name="Can 55"/>
          <p:cNvSpPr/>
          <p:nvPr/>
        </p:nvSpPr>
        <p:spPr>
          <a:xfrm>
            <a:off x="4469550" y="1879762"/>
            <a:ext cx="536028" cy="6282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4334030" y="2717655"/>
            <a:ext cx="1145497" cy="553998"/>
          </a:xfrm>
          <a:prstGeom prst="rect">
            <a:avLst/>
          </a:prstGeom>
          <a:noFill/>
        </p:spPr>
        <p:txBody>
          <a:bodyPr wrap="square" rtlCol="0">
            <a:spAutoFit/>
          </a:bodyPr>
          <a:lstStyle/>
          <a:p>
            <a:r>
              <a:rPr lang="en-US" sz="1500" b="1" dirty="0" smtClean="0">
                <a:solidFill>
                  <a:srgbClr val="0070C0"/>
                </a:solidFill>
                <a:cs typeface="Arial" pitchFamily="34" charset="0"/>
              </a:rPr>
              <a:t>FILE SYSTEM</a:t>
            </a:r>
            <a:endParaRPr lang="en-US" sz="1500" b="1" dirty="0">
              <a:solidFill>
                <a:srgbClr val="0070C0"/>
              </a:solidFill>
              <a:cs typeface="Arial" pitchFamily="34" charset="0"/>
            </a:endParaRPr>
          </a:p>
        </p:txBody>
      </p:sp>
      <p:sp>
        <p:nvSpPr>
          <p:cNvPr id="58" name="Can 57"/>
          <p:cNvSpPr/>
          <p:nvPr/>
        </p:nvSpPr>
        <p:spPr>
          <a:xfrm>
            <a:off x="4666683" y="2089434"/>
            <a:ext cx="536028" cy="6282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document 2"/>
          <p:cNvSpPr/>
          <p:nvPr/>
        </p:nvSpPr>
        <p:spPr>
          <a:xfrm>
            <a:off x="2964973" y="3774755"/>
            <a:ext cx="1041558" cy="961697"/>
          </a:xfrm>
          <a:prstGeom prst="flowChartMultidocumen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Abbr.</a:t>
            </a:r>
          </a:p>
          <a:p>
            <a:pPr algn="ctr"/>
            <a:r>
              <a:rPr lang="en-US" dirty="0" smtClean="0"/>
              <a:t>Cache</a:t>
            </a:r>
          </a:p>
        </p:txBody>
      </p:sp>
      <p:sp>
        <p:nvSpPr>
          <p:cNvPr id="59" name="Multidocument 58"/>
          <p:cNvSpPr/>
          <p:nvPr/>
        </p:nvSpPr>
        <p:spPr>
          <a:xfrm>
            <a:off x="4285247" y="4378886"/>
            <a:ext cx="1041558" cy="96169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p>
          <a:p>
            <a:pPr algn="ctr"/>
            <a:r>
              <a:rPr lang="en-US" dirty="0" smtClean="0"/>
              <a:t>Cache</a:t>
            </a:r>
          </a:p>
        </p:txBody>
      </p:sp>
      <p:pic>
        <p:nvPicPr>
          <p:cNvPr id="5" name="Picture 4"/>
          <p:cNvPicPr>
            <a:picLocks noChangeAspect="1"/>
          </p:cNvPicPr>
          <p:nvPr/>
        </p:nvPicPr>
        <p:blipFill>
          <a:blip r:embed="rId2"/>
          <a:stretch>
            <a:fillRect/>
          </a:stretch>
        </p:blipFill>
        <p:spPr>
          <a:xfrm>
            <a:off x="10186050" y="3714528"/>
            <a:ext cx="1664138" cy="1664138"/>
          </a:xfrm>
          <a:prstGeom prst="rect">
            <a:avLst/>
          </a:prstGeom>
        </p:spPr>
      </p:pic>
      <p:sp>
        <p:nvSpPr>
          <p:cNvPr id="63" name="TextBox 62"/>
          <p:cNvSpPr txBox="1"/>
          <p:nvPr/>
        </p:nvSpPr>
        <p:spPr>
          <a:xfrm>
            <a:off x="10022120" y="5418108"/>
            <a:ext cx="2238702" cy="323165"/>
          </a:xfrm>
          <a:prstGeom prst="rect">
            <a:avLst/>
          </a:prstGeom>
          <a:noFill/>
        </p:spPr>
        <p:txBody>
          <a:bodyPr wrap="square" rtlCol="0">
            <a:spAutoFit/>
          </a:bodyPr>
          <a:lstStyle/>
          <a:p>
            <a:r>
              <a:rPr lang="en-US" sz="1500" b="1" smtClean="0">
                <a:solidFill>
                  <a:srgbClr val="0070C0"/>
                </a:solidFill>
                <a:cs typeface="Arial" pitchFamily="34" charset="0"/>
              </a:rPr>
              <a:t>Manual Correction </a:t>
            </a:r>
            <a:r>
              <a:rPr lang="en-US" sz="1500" b="1" dirty="0" smtClean="0">
                <a:solidFill>
                  <a:srgbClr val="0070C0"/>
                </a:solidFill>
                <a:cs typeface="Arial" pitchFamily="34" charset="0"/>
              </a:rPr>
              <a:t>Mode</a:t>
            </a:r>
            <a:endParaRPr lang="en-US" sz="1500" b="1" dirty="0">
              <a:solidFill>
                <a:srgbClr val="0070C0"/>
              </a:solidFill>
              <a:cs typeface="Arial" pitchFamily="34" charset="0"/>
            </a:endParaRPr>
          </a:p>
        </p:txBody>
      </p:sp>
      <p:sp>
        <p:nvSpPr>
          <p:cNvPr id="65" name="Multidocument 64"/>
          <p:cNvSpPr/>
          <p:nvPr/>
        </p:nvSpPr>
        <p:spPr>
          <a:xfrm>
            <a:off x="2964973" y="5418108"/>
            <a:ext cx="1041558" cy="961697"/>
          </a:xfrm>
          <a:prstGeom prst="flowChartMultidocumen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a:t>
            </a:r>
          </a:p>
          <a:p>
            <a:pPr algn="ctr"/>
            <a:r>
              <a:rPr lang="en-US" dirty="0" smtClean="0"/>
              <a:t>Cache</a:t>
            </a:r>
          </a:p>
        </p:txBody>
      </p:sp>
      <p:sp>
        <p:nvSpPr>
          <p:cNvPr id="7" name="Plaque 6"/>
          <p:cNvSpPr/>
          <p:nvPr/>
        </p:nvSpPr>
        <p:spPr>
          <a:xfrm>
            <a:off x="6273967" y="3774755"/>
            <a:ext cx="2280212" cy="2225966"/>
          </a:xfrm>
          <a:prstGeom prst="plaque">
            <a:avLst>
              <a:gd name="adj" fmla="val 2866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METADATA</a:t>
            </a:r>
          </a:p>
          <a:p>
            <a:pPr algn="ctr"/>
            <a:r>
              <a:rPr lang="en-US" dirty="0" smtClean="0"/>
              <a:t>EVALUATOR</a:t>
            </a:r>
            <a:endParaRPr lang="en-US" dirty="0"/>
          </a:p>
        </p:txBody>
      </p:sp>
      <p:sp>
        <p:nvSpPr>
          <p:cNvPr id="10" name="Notched Right Arrow 9"/>
          <p:cNvSpPr/>
          <p:nvPr/>
        </p:nvSpPr>
        <p:spPr>
          <a:xfrm>
            <a:off x="8765628" y="4540469"/>
            <a:ext cx="1256491" cy="3964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8876622" y="4217304"/>
            <a:ext cx="1145497" cy="323165"/>
          </a:xfrm>
          <a:prstGeom prst="rect">
            <a:avLst/>
          </a:prstGeom>
          <a:noFill/>
        </p:spPr>
        <p:txBody>
          <a:bodyPr wrap="square" rtlCol="0">
            <a:spAutoFit/>
          </a:bodyPr>
          <a:lstStyle/>
          <a:p>
            <a:r>
              <a:rPr lang="en-US" sz="1500" b="1" dirty="0" smtClean="0">
                <a:solidFill>
                  <a:srgbClr val="0070C0"/>
                </a:solidFill>
                <a:cs typeface="Arial" pitchFamily="34" charset="0"/>
              </a:rPr>
              <a:t>FALLBACK</a:t>
            </a:r>
            <a:endParaRPr lang="en-US" sz="1500" b="1" dirty="0">
              <a:solidFill>
                <a:srgbClr val="0070C0"/>
              </a:solidFill>
              <a:cs typeface="Arial" pitchFamily="34" charset="0"/>
            </a:endParaRPr>
          </a:p>
        </p:txBody>
      </p:sp>
      <p:sp>
        <p:nvSpPr>
          <p:cNvPr id="71" name="Rounded Rectangle 70"/>
          <p:cNvSpPr/>
          <p:nvPr/>
        </p:nvSpPr>
        <p:spPr>
          <a:xfrm>
            <a:off x="950666" y="1691991"/>
            <a:ext cx="2280212" cy="155100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Cache Re-correction</a:t>
            </a:r>
            <a:endParaRPr lang="en-US" dirty="0"/>
          </a:p>
        </p:txBody>
      </p:sp>
      <p:cxnSp>
        <p:nvCxnSpPr>
          <p:cNvPr id="72" name="Straight Connector 71"/>
          <p:cNvCxnSpPr/>
          <p:nvPr/>
        </p:nvCxnSpPr>
        <p:spPr>
          <a:xfrm>
            <a:off x="950666" y="2091024"/>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a:off x="950666" y="2918909"/>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H="1">
            <a:off x="1612020" y="1691993"/>
            <a:ext cx="11574" cy="399031"/>
          </a:xfrm>
          <a:prstGeom prst="line">
            <a:avLst/>
          </a:prstGeom>
          <a:ln w="31750"/>
        </p:spPr>
        <p:style>
          <a:lnRef idx="1">
            <a:schemeClr val="dk1"/>
          </a:lnRef>
          <a:fillRef idx="0">
            <a:schemeClr val="dk1"/>
          </a:fillRef>
          <a:effectRef idx="0">
            <a:schemeClr val="dk1"/>
          </a:effectRef>
          <a:fontRef idx="minor">
            <a:schemeClr val="tx1"/>
          </a:fontRef>
        </p:style>
      </p:cxnSp>
      <p:sp>
        <p:nvSpPr>
          <p:cNvPr id="75" name="TextBox 74"/>
          <p:cNvSpPr txBox="1"/>
          <p:nvPr/>
        </p:nvSpPr>
        <p:spPr>
          <a:xfrm>
            <a:off x="1021547" y="1724205"/>
            <a:ext cx="519592" cy="369332"/>
          </a:xfrm>
          <a:prstGeom prst="rect">
            <a:avLst/>
          </a:prstGeom>
          <a:noFill/>
        </p:spPr>
        <p:txBody>
          <a:bodyPr wrap="square" rtlCol="0">
            <a:spAutoFit/>
          </a:bodyPr>
          <a:lstStyle/>
          <a:p>
            <a:r>
              <a:rPr lang="en-US" b="1" dirty="0" smtClean="0">
                <a:solidFill>
                  <a:schemeClr val="bg1"/>
                </a:solidFill>
              </a:rPr>
              <a:t>3.2</a:t>
            </a:r>
            <a:endParaRPr lang="en-US" b="1" dirty="0">
              <a:solidFill>
                <a:schemeClr val="bg1"/>
              </a:solidFill>
            </a:endParaRPr>
          </a:p>
        </p:txBody>
      </p:sp>
      <p:cxnSp>
        <p:nvCxnSpPr>
          <p:cNvPr id="76" name="Straight Arrow Connector 75"/>
          <p:cNvCxnSpPr/>
          <p:nvPr/>
        </p:nvCxnSpPr>
        <p:spPr>
          <a:xfrm>
            <a:off x="3327509" y="2465904"/>
            <a:ext cx="1006521" cy="0"/>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78" name="TextBox 77"/>
          <p:cNvSpPr txBox="1"/>
          <p:nvPr/>
        </p:nvSpPr>
        <p:spPr>
          <a:xfrm>
            <a:off x="3256293" y="2128072"/>
            <a:ext cx="1145497" cy="323165"/>
          </a:xfrm>
          <a:prstGeom prst="rect">
            <a:avLst/>
          </a:prstGeom>
          <a:noFill/>
        </p:spPr>
        <p:txBody>
          <a:bodyPr wrap="square" rtlCol="0">
            <a:spAutoFit/>
          </a:bodyPr>
          <a:lstStyle/>
          <a:p>
            <a:r>
              <a:rPr lang="en-US" sz="1500" b="1" smtClean="0">
                <a:solidFill>
                  <a:srgbClr val="0070C0"/>
                </a:solidFill>
                <a:cs typeface="Arial" pitchFamily="34" charset="0"/>
              </a:rPr>
              <a:t>WRITEBACK</a:t>
            </a:r>
            <a:endParaRPr lang="en-US" sz="1500" b="1" dirty="0">
              <a:solidFill>
                <a:srgbClr val="0070C0"/>
              </a:solidFill>
              <a:cs typeface="Arial" pitchFamily="34" charset="0"/>
            </a:endParaRPr>
          </a:p>
        </p:txBody>
      </p:sp>
      <p:sp>
        <p:nvSpPr>
          <p:cNvPr id="23" name="Left Bracket 22"/>
          <p:cNvSpPr/>
          <p:nvPr/>
        </p:nvSpPr>
        <p:spPr>
          <a:xfrm>
            <a:off x="2569779" y="3714528"/>
            <a:ext cx="395194" cy="2780865"/>
          </a:xfrm>
          <a:prstGeom prst="leftBracket">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Curved Connector 24"/>
          <p:cNvCxnSpPr>
            <a:stCxn id="23" idx="1"/>
            <a:endCxn id="71" idx="1"/>
          </p:cNvCxnSpPr>
          <p:nvPr/>
        </p:nvCxnSpPr>
        <p:spPr>
          <a:xfrm rot="10800000">
            <a:off x="950667" y="2467495"/>
            <a:ext cx="1619113" cy="2637466"/>
          </a:xfrm>
          <a:prstGeom prst="curvedConnector3">
            <a:avLst>
              <a:gd name="adj1" fmla="val 114119"/>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4170463" y="4067323"/>
            <a:ext cx="1967523" cy="411078"/>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p:cNvCxnSpPr>
            <a:stCxn id="7" idx="1"/>
          </p:cNvCxnSpPr>
          <p:nvPr/>
        </p:nvCxnSpPr>
        <p:spPr>
          <a:xfrm flipH="1">
            <a:off x="5479527" y="4887738"/>
            <a:ext cx="794440" cy="21805"/>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p:cNvCxnSpPr/>
          <p:nvPr/>
        </p:nvCxnSpPr>
        <p:spPr>
          <a:xfrm flipH="1">
            <a:off x="4209892" y="5284537"/>
            <a:ext cx="1888663" cy="590305"/>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92676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p:cNvSpPr txBox="1">
            <a:spLocks/>
          </p:cNvSpPr>
          <p:nvPr/>
        </p:nvSpPr>
        <p:spPr>
          <a:xfrm>
            <a:off x="699443" y="523161"/>
            <a:ext cx="10515600" cy="1133475"/>
          </a:xfrm>
          <a:prstGeom prst="rect">
            <a:avLst/>
          </a:prstGeom>
        </p:spPr>
        <p:txBody>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Segoe UI" panose="020B0502040204020203" pitchFamily="34" charset="0"/>
              </a:defRPr>
            </a:lvl1pPr>
          </a:lstStyle>
          <a:p>
            <a:r>
              <a:rPr lang="en-IN" dirty="0" smtClean="0"/>
              <a:t>Data Flow Diagram (Module 4)</a:t>
            </a:r>
            <a:endParaRPr lang="en-IN" dirty="0"/>
          </a:p>
        </p:txBody>
      </p:sp>
    </p:spTree>
    <p:extLst>
      <p:ext uri="{BB962C8B-B14F-4D97-AF65-F5344CB8AC3E}">
        <p14:creationId xmlns:p14="http://schemas.microsoft.com/office/powerpoint/2010/main" val="865640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7197"/>
          </a:xfrm>
        </p:spPr>
        <p:txBody>
          <a:bodyPr/>
          <a:lstStyle/>
          <a:p>
            <a:r>
              <a:rPr lang="en-US" dirty="0" smtClean="0"/>
              <a:t>Modules</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pPr marL="458788" lvl="2" indent="0" algn="just">
              <a:buNone/>
            </a:pPr>
            <a:r>
              <a:rPr lang="en-GB" dirty="0" smtClean="0">
                <a:solidFill>
                  <a:srgbClr val="E0601A"/>
                </a:solidFill>
              </a:rPr>
              <a:t>Segmentation of face:</a:t>
            </a:r>
            <a:r>
              <a:rPr lang="en-US" dirty="0"/>
              <a:t> </a:t>
            </a:r>
            <a:r>
              <a:rPr lang="en-US" dirty="0">
                <a:solidFill>
                  <a:schemeClr val="tx1">
                    <a:lumMod val="75000"/>
                    <a:lumOff val="25000"/>
                  </a:schemeClr>
                </a:solidFill>
              </a:rPr>
              <a:t>T</a:t>
            </a:r>
            <a:r>
              <a:rPr lang="en-US" dirty="0" smtClean="0">
                <a:solidFill>
                  <a:schemeClr val="tx1">
                    <a:lumMod val="75000"/>
                    <a:lumOff val="25000"/>
                  </a:schemeClr>
                </a:solidFill>
              </a:rPr>
              <a:t>he </a:t>
            </a:r>
            <a:r>
              <a:rPr lang="en-US" dirty="0">
                <a:solidFill>
                  <a:schemeClr val="tx1">
                    <a:lumMod val="75000"/>
                    <a:lumOff val="25000"/>
                  </a:schemeClr>
                </a:solidFill>
              </a:rPr>
              <a:t>face is segmented from the input image that is initially whatever the video that is recorded by the camera will be fragmented into the frames and </a:t>
            </a:r>
            <a:r>
              <a:rPr lang="en-US" dirty="0" smtClean="0">
                <a:solidFill>
                  <a:schemeClr val="tx1">
                    <a:lumMod val="75000"/>
                    <a:lumOff val="25000"/>
                  </a:schemeClr>
                </a:solidFill>
              </a:rPr>
              <a:t> </a:t>
            </a:r>
            <a:r>
              <a:rPr lang="en-US" dirty="0">
                <a:solidFill>
                  <a:schemeClr val="tx1">
                    <a:lumMod val="75000"/>
                    <a:lumOff val="25000"/>
                  </a:schemeClr>
                </a:solidFill>
              </a:rPr>
              <a:t>this </a:t>
            </a:r>
            <a:r>
              <a:rPr lang="en-US" dirty="0" smtClean="0">
                <a:solidFill>
                  <a:schemeClr val="tx1">
                    <a:lumMod val="75000"/>
                    <a:lumOff val="25000"/>
                  </a:schemeClr>
                </a:solidFill>
              </a:rPr>
              <a:t>frames will </a:t>
            </a:r>
            <a:r>
              <a:rPr lang="en-US" dirty="0">
                <a:solidFill>
                  <a:schemeClr val="tx1">
                    <a:lumMod val="75000"/>
                    <a:lumOff val="25000"/>
                  </a:schemeClr>
                </a:solidFill>
              </a:rPr>
              <a:t>be given as </a:t>
            </a:r>
            <a:r>
              <a:rPr lang="en-US" dirty="0" smtClean="0">
                <a:solidFill>
                  <a:schemeClr val="tx1">
                    <a:lumMod val="75000"/>
                    <a:lumOff val="25000"/>
                  </a:schemeClr>
                </a:solidFill>
              </a:rPr>
              <a:t>inputs </a:t>
            </a:r>
            <a:r>
              <a:rPr lang="en-US" dirty="0">
                <a:solidFill>
                  <a:schemeClr val="tx1">
                    <a:lumMod val="75000"/>
                    <a:lumOff val="25000"/>
                  </a:schemeClr>
                </a:solidFill>
              </a:rPr>
              <a:t>for segmenting the face</a:t>
            </a:r>
            <a:r>
              <a:rPr lang="en-US" dirty="0" smtClean="0">
                <a:solidFill>
                  <a:schemeClr val="tx1">
                    <a:lumMod val="75000"/>
                    <a:lumOff val="25000"/>
                  </a:schemeClr>
                </a:solidFill>
              </a:rPr>
              <a:t>.</a:t>
            </a:r>
            <a:endParaRPr lang="en-GB" dirty="0" smtClean="0">
              <a:solidFill>
                <a:schemeClr val="tx1">
                  <a:lumMod val="75000"/>
                  <a:lumOff val="25000"/>
                </a:schemeClr>
              </a:solidFill>
            </a:endParaRPr>
          </a:p>
          <a:p>
            <a:pPr marL="458788" lvl="2" indent="0" algn="just">
              <a:buNone/>
            </a:pPr>
            <a:endParaRPr lang="en-GB" dirty="0" smtClean="0"/>
          </a:p>
          <a:p>
            <a:pPr marL="458788" lvl="2" indent="0" algn="just">
              <a:buNone/>
            </a:pPr>
            <a:r>
              <a:rPr lang="en-GB" dirty="0" smtClean="0">
                <a:solidFill>
                  <a:srgbClr val="E0601A"/>
                </a:solidFill>
              </a:rPr>
              <a:t>Detection of Eyes condition: </a:t>
            </a:r>
            <a:r>
              <a:rPr lang="en-US" dirty="0">
                <a:solidFill>
                  <a:schemeClr val="tx1">
                    <a:lumMod val="75000"/>
                    <a:lumOff val="25000"/>
                  </a:schemeClr>
                </a:solidFill>
              </a:rPr>
              <a:t>The position of the driver's eye is determined by using appropriate threshold</a:t>
            </a:r>
            <a:r>
              <a:rPr lang="en-US" dirty="0" smtClean="0">
                <a:solidFill>
                  <a:schemeClr val="tx1">
                    <a:lumMod val="75000"/>
                    <a:lumOff val="25000"/>
                  </a:schemeClr>
                </a:solidFill>
              </a:rPr>
              <a:t>. </a:t>
            </a:r>
            <a:r>
              <a:rPr lang="en-US" dirty="0">
                <a:solidFill>
                  <a:schemeClr val="tx1">
                    <a:lumMod val="75000"/>
                    <a:lumOff val="25000"/>
                  </a:schemeClr>
                </a:solidFill>
              </a:rPr>
              <a:t>In this </a:t>
            </a:r>
            <a:r>
              <a:rPr lang="en-US" dirty="0" smtClean="0">
                <a:solidFill>
                  <a:schemeClr val="tx1">
                    <a:lumMod val="75000"/>
                    <a:lumOff val="25000"/>
                  </a:schemeClr>
                </a:solidFill>
              </a:rPr>
              <a:t>work, edge detection of the eyes region is considered.</a:t>
            </a:r>
          </a:p>
          <a:p>
            <a:pPr marL="458788" lvl="2" indent="0" algn="just">
              <a:buNone/>
            </a:pPr>
            <a:endParaRPr lang="en-GB" dirty="0" smtClean="0"/>
          </a:p>
          <a:p>
            <a:pPr marL="458788" lvl="2" indent="0" algn="just">
              <a:buNone/>
            </a:pPr>
            <a:r>
              <a:rPr lang="en-GB" dirty="0" smtClean="0">
                <a:solidFill>
                  <a:srgbClr val="DE5916"/>
                </a:solidFill>
              </a:rPr>
              <a:t>Yawning Detection: </a:t>
            </a:r>
            <a:r>
              <a:rPr lang="en-US" dirty="0" smtClean="0">
                <a:solidFill>
                  <a:schemeClr val="tx1">
                    <a:lumMod val="75000"/>
                    <a:lumOff val="25000"/>
                  </a:schemeClr>
                </a:solidFill>
              </a:rPr>
              <a:t>Among </a:t>
            </a:r>
            <a:r>
              <a:rPr lang="en-US" dirty="0">
                <a:solidFill>
                  <a:schemeClr val="tx1">
                    <a:lumMod val="75000"/>
                    <a:lumOff val="25000"/>
                  </a:schemeClr>
                </a:solidFill>
              </a:rPr>
              <a:t>clustering methods used in segmentation of various parts of the image, the mean-based clustering </a:t>
            </a:r>
            <a:r>
              <a:rPr lang="en-US" dirty="0" smtClean="0">
                <a:solidFill>
                  <a:schemeClr val="tx1">
                    <a:lumMod val="75000"/>
                    <a:lumOff val="25000"/>
                  </a:schemeClr>
                </a:solidFill>
              </a:rPr>
              <a:t>was utilized for yawning detection. </a:t>
            </a:r>
            <a:r>
              <a:rPr lang="en-US" dirty="0">
                <a:solidFill>
                  <a:schemeClr val="tx1">
                    <a:lumMod val="75000"/>
                    <a:lumOff val="25000"/>
                  </a:schemeClr>
                </a:solidFill>
              </a:rPr>
              <a:t>The objective function was to obtain then minimum distance between the classes, or basically between the image pixels.</a:t>
            </a:r>
          </a:p>
          <a:p>
            <a:pPr marL="458788" lvl="2" indent="0" algn="just">
              <a:buNone/>
            </a:pPr>
            <a:endParaRPr lang="en-GB" dirty="0" smtClean="0">
              <a:solidFill>
                <a:srgbClr val="DE5916"/>
              </a:solidFill>
            </a:endParaRPr>
          </a:p>
          <a:p>
            <a:pPr marL="458788" lvl="2" indent="0" algn="just">
              <a:buNone/>
            </a:pPr>
            <a:endParaRPr lang="en-GB" dirty="0">
              <a:solidFill>
                <a:srgbClr val="E0601A"/>
              </a:solidFill>
            </a:endParaRPr>
          </a:p>
        </p:txBody>
      </p:sp>
    </p:spTree>
    <p:extLst>
      <p:ext uri="{BB962C8B-B14F-4D97-AF65-F5344CB8AC3E}">
        <p14:creationId xmlns:p14="http://schemas.microsoft.com/office/powerpoint/2010/main" val="15647266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Viola </a:t>
            </a:r>
            <a:r>
              <a:rPr lang="en-GB" dirty="0"/>
              <a:t>J</a:t>
            </a:r>
            <a:r>
              <a:rPr lang="en-GB" dirty="0" smtClean="0"/>
              <a:t>ones Algorithm</a:t>
            </a:r>
            <a:endParaRPr lang="en-GB" dirty="0"/>
          </a:p>
        </p:txBody>
      </p:sp>
      <p:sp>
        <p:nvSpPr>
          <p:cNvPr id="3" name="Content Placeholder 2"/>
          <p:cNvSpPr>
            <a:spLocks noGrp="1"/>
          </p:cNvSpPr>
          <p:nvPr>
            <p:ph idx="1"/>
          </p:nvPr>
        </p:nvSpPr>
        <p:spPr>
          <a:xfrm>
            <a:off x="545043" y="1690688"/>
            <a:ext cx="10515600" cy="4351338"/>
          </a:xfrm>
        </p:spPr>
        <p:txBody>
          <a:bodyPr/>
          <a:lstStyle/>
          <a:p>
            <a:endParaRPr lang="en-IN" sz="2000" dirty="0" smtClean="0"/>
          </a:p>
          <a:p>
            <a:endParaRPr lang="en-IN" sz="2000" dirty="0"/>
          </a:p>
          <a:p>
            <a:r>
              <a:rPr lang="en-IN" sz="2000" dirty="0" smtClean="0"/>
              <a:t>A </a:t>
            </a:r>
            <a:r>
              <a:rPr lang="en-IN" sz="2000" dirty="0"/>
              <a:t>widely used method for real-time object detection.</a:t>
            </a:r>
          </a:p>
          <a:p>
            <a:pPr>
              <a:spcBef>
                <a:spcPct val="0"/>
              </a:spcBef>
              <a:buClrTx/>
            </a:pPr>
            <a:r>
              <a:rPr lang="en-IN" sz="2000" dirty="0"/>
              <a:t> </a:t>
            </a:r>
            <a:r>
              <a:rPr lang="en-IN" altLang="en-US" sz="2000" dirty="0"/>
              <a:t> </a:t>
            </a:r>
            <a:endParaRPr lang="en-IN" altLang="en-US" sz="2000" dirty="0" smtClean="0"/>
          </a:p>
          <a:p>
            <a:pPr>
              <a:spcBef>
                <a:spcPct val="0"/>
              </a:spcBef>
              <a:buClrTx/>
            </a:pPr>
            <a:r>
              <a:rPr lang="en-US" altLang="en-US" sz="2000" b="0" dirty="0" smtClean="0"/>
              <a:t>Rectangle_Feature_value </a:t>
            </a:r>
            <a:r>
              <a:rPr lang="en-US" altLang="en-US" sz="2000" b="0" dirty="0"/>
              <a:t>f :</a:t>
            </a:r>
          </a:p>
          <a:p>
            <a:pPr>
              <a:spcBef>
                <a:spcPct val="0"/>
              </a:spcBef>
              <a:buClrTx/>
            </a:pPr>
            <a:endParaRPr lang="en-US" altLang="en-US" sz="2000" b="0" dirty="0"/>
          </a:p>
          <a:p>
            <a:pPr>
              <a:spcBef>
                <a:spcPct val="0"/>
              </a:spcBef>
              <a:buClrTx/>
            </a:pPr>
            <a:r>
              <a:rPr lang="en-US" altLang="en-US" sz="2000" b="0" dirty="0"/>
              <a:t>f= ∑(pixels in white area) – ∑ (pixels in shaded area)</a:t>
            </a:r>
          </a:p>
          <a:p>
            <a:pPr>
              <a:spcBef>
                <a:spcPct val="0"/>
              </a:spcBef>
              <a:buClrTx/>
              <a:buFont typeface="Wingdings" panose="05000000000000000000" pitchFamily="2" charset="2"/>
              <a:buChar char="q"/>
            </a:pPr>
            <a:endParaRPr lang="en-US" altLang="en-US" sz="2000" b="0" dirty="0"/>
          </a:p>
          <a:p>
            <a:pPr>
              <a:spcBef>
                <a:spcPct val="0"/>
              </a:spcBef>
              <a:buClrTx/>
            </a:pPr>
            <a:r>
              <a:rPr lang="en-US" altLang="en-US" sz="2000" b="0" dirty="0"/>
              <a:t>If (f) is large, then it is face:</a:t>
            </a:r>
          </a:p>
          <a:p>
            <a:pPr>
              <a:spcBef>
                <a:spcPct val="0"/>
              </a:spcBef>
              <a:buClrTx/>
            </a:pPr>
            <a:endParaRPr lang="en-US" altLang="en-US" sz="2000" b="0" dirty="0"/>
          </a:p>
          <a:p>
            <a:pPr>
              <a:spcBef>
                <a:spcPct val="0"/>
              </a:spcBef>
              <a:buClrTx/>
            </a:pPr>
            <a:r>
              <a:rPr lang="en-US" altLang="en-US" sz="2000" b="0" dirty="0"/>
              <a:t>if (f)&gt;threshold, then </a:t>
            </a:r>
          </a:p>
          <a:p>
            <a:pPr>
              <a:spcBef>
                <a:spcPct val="0"/>
              </a:spcBef>
              <a:buClrTx/>
            </a:pPr>
            <a:r>
              <a:rPr lang="en-US" altLang="en-US" sz="2000" b="0" dirty="0"/>
              <a:t>     face</a:t>
            </a:r>
          </a:p>
          <a:p>
            <a:pPr>
              <a:spcBef>
                <a:spcPct val="0"/>
              </a:spcBef>
              <a:buClrTx/>
            </a:pPr>
            <a:r>
              <a:rPr lang="en-US" altLang="en-US" sz="2000" b="0" dirty="0"/>
              <a:t>Else</a:t>
            </a:r>
          </a:p>
          <a:p>
            <a:pPr>
              <a:spcBef>
                <a:spcPct val="0"/>
              </a:spcBef>
              <a:buClrTx/>
            </a:pPr>
            <a:r>
              <a:rPr lang="en-US" altLang="en-US" sz="2000" b="0" dirty="0"/>
              <a:t>    non-face</a:t>
            </a:r>
          </a:p>
          <a:p>
            <a:endParaRPr lang="en-GB" dirty="0"/>
          </a:p>
        </p:txBody>
      </p:sp>
      <p:pic>
        <p:nvPicPr>
          <p:cNvPr id="4" name="Picture 3"/>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70571" y="2404998"/>
            <a:ext cx="3697718" cy="3131505"/>
          </a:xfrm>
          <a:prstGeom prst="rect">
            <a:avLst/>
          </a:prstGeom>
        </p:spPr>
      </p:pic>
    </p:spTree>
    <p:extLst>
      <p:ext uri="{BB962C8B-B14F-4D97-AF65-F5344CB8AC3E}">
        <p14:creationId xmlns:p14="http://schemas.microsoft.com/office/powerpoint/2010/main" val="41173352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Viola Jones contd..</a:t>
            </a:r>
            <a:endParaRPr lang="en-GB" dirty="0"/>
          </a:p>
        </p:txBody>
      </p:sp>
      <p:sp>
        <p:nvSpPr>
          <p:cNvPr id="3" name="Content Placeholder 2"/>
          <p:cNvSpPr>
            <a:spLocks noGrp="1"/>
          </p:cNvSpPr>
          <p:nvPr>
            <p:ph idx="1"/>
          </p:nvPr>
        </p:nvSpPr>
        <p:spPr/>
        <p:txBody>
          <a:bodyPr/>
          <a:lstStyle/>
          <a:p>
            <a:pPr>
              <a:spcBef>
                <a:spcPct val="0"/>
              </a:spcBef>
              <a:buClrTx/>
            </a:pPr>
            <a:endParaRPr lang="en-US" altLang="en-US" sz="2000" dirty="0" smtClean="0"/>
          </a:p>
          <a:p>
            <a:pPr>
              <a:spcBef>
                <a:spcPct val="0"/>
              </a:spcBef>
              <a:buClrTx/>
            </a:pPr>
            <a:r>
              <a:rPr lang="en-US" altLang="en-US" sz="2000" dirty="0" smtClean="0"/>
              <a:t>This </a:t>
            </a:r>
            <a:r>
              <a:rPr lang="en-US" altLang="en-US" sz="2000" dirty="0"/>
              <a:t>is a face: The eye-area (shaded area)is dark, the nose-area</a:t>
            </a:r>
          </a:p>
          <a:p>
            <a:pPr>
              <a:spcBef>
                <a:spcPct val="0"/>
              </a:spcBef>
              <a:buClrTx/>
            </a:pPr>
            <a:r>
              <a:rPr lang="en-US" altLang="en-US" sz="2000" dirty="0"/>
              <a:t>(white area) is bright.</a:t>
            </a:r>
          </a:p>
          <a:p>
            <a:pPr>
              <a:spcBef>
                <a:spcPct val="0"/>
              </a:spcBef>
              <a:buClrTx/>
            </a:pPr>
            <a:r>
              <a:rPr lang="en-US" altLang="en-US" sz="2000" dirty="0"/>
              <a:t>So f is large, hence it is a face!</a:t>
            </a:r>
          </a:p>
          <a:p>
            <a:pPr>
              <a:spcBef>
                <a:spcPct val="0"/>
              </a:spcBef>
              <a:buClrTx/>
            </a:pPr>
            <a:endParaRPr lang="en-US" altLang="en-US" sz="2000" dirty="0"/>
          </a:p>
          <a:p>
            <a:pPr>
              <a:spcBef>
                <a:spcPct val="0"/>
              </a:spcBef>
              <a:buClrTx/>
            </a:pPr>
            <a:endParaRPr lang="en-US" altLang="en-US" sz="2000" dirty="0" smtClean="0"/>
          </a:p>
          <a:p>
            <a:pPr>
              <a:spcBef>
                <a:spcPct val="0"/>
              </a:spcBef>
              <a:buClrTx/>
            </a:pPr>
            <a:endParaRPr lang="en-US" altLang="en-US" sz="2000" dirty="0"/>
          </a:p>
          <a:p>
            <a:pPr>
              <a:spcBef>
                <a:spcPct val="0"/>
              </a:spcBef>
              <a:buClrTx/>
            </a:pPr>
            <a:endParaRPr lang="en-US" altLang="en-US" sz="2000" dirty="0" smtClean="0"/>
          </a:p>
          <a:p>
            <a:pPr>
              <a:spcBef>
                <a:spcPct val="0"/>
              </a:spcBef>
              <a:buClrTx/>
            </a:pPr>
            <a:endParaRPr lang="en-US" altLang="en-US" sz="2000" dirty="0"/>
          </a:p>
          <a:p>
            <a:pPr>
              <a:spcBef>
                <a:spcPct val="0"/>
              </a:spcBef>
              <a:buClrTx/>
            </a:pPr>
            <a:endParaRPr lang="en-US" altLang="en-US" sz="2000" dirty="0" smtClean="0"/>
          </a:p>
          <a:p>
            <a:pPr>
              <a:spcBef>
                <a:spcPct val="0"/>
              </a:spcBef>
              <a:buClrTx/>
            </a:pPr>
            <a:r>
              <a:rPr lang="en-US" altLang="en-US" dirty="0" smtClean="0"/>
              <a:t>This </a:t>
            </a:r>
            <a:r>
              <a:rPr lang="en-US" altLang="en-US" dirty="0"/>
              <a:t>is not a face. Because f value is small.</a:t>
            </a:r>
          </a:p>
          <a:p>
            <a:endParaRPr lang="en-GB" dirty="0"/>
          </a:p>
        </p:txBody>
      </p:sp>
      <p:pic>
        <p:nvPicPr>
          <p:cNvPr id="4" name="Picture 21" descr="MP90044428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487" y="4184650"/>
            <a:ext cx="1992313"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
          <p:cNvGrpSpPr>
            <a:grpSpLocks/>
          </p:cNvGrpSpPr>
          <p:nvPr/>
        </p:nvGrpSpPr>
        <p:grpSpPr bwMode="auto">
          <a:xfrm>
            <a:off x="9976643" y="4775597"/>
            <a:ext cx="1008857" cy="524669"/>
            <a:chOff x="144" y="1296"/>
            <a:chExt cx="864" cy="864"/>
          </a:xfrm>
        </p:grpSpPr>
        <p:sp>
          <p:nvSpPr>
            <p:cNvPr id="6" name="Rectangle 10"/>
            <p:cNvSpPr>
              <a:spLocks noChangeArrowheads="1"/>
            </p:cNvSpPr>
            <p:nvPr/>
          </p:nvSpPr>
          <p:spPr bwMode="auto">
            <a:xfrm>
              <a:off x="144" y="1296"/>
              <a:ext cx="864" cy="432"/>
            </a:xfrm>
            <a:prstGeom prst="rect">
              <a:avLst/>
            </a:prstGeom>
            <a:solidFill>
              <a:srgbClr val="000000">
                <a:alpha val="67058"/>
              </a:srgbClr>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endParaRPr lang="en-US" altLang="en-US" sz="2400" b="1"/>
            </a:p>
          </p:txBody>
        </p:sp>
        <p:sp>
          <p:nvSpPr>
            <p:cNvPr id="7" name="Rectangle 11"/>
            <p:cNvSpPr>
              <a:spLocks noChangeArrowheads="1"/>
            </p:cNvSpPr>
            <p:nvPr/>
          </p:nvSpPr>
          <p:spPr bwMode="auto">
            <a:xfrm>
              <a:off x="144" y="1728"/>
              <a:ext cx="864" cy="432"/>
            </a:xfrm>
            <a:prstGeom prst="rect">
              <a:avLst/>
            </a:prstGeom>
            <a:solidFill>
              <a:srgbClr val="FFFFFF">
                <a:alpha val="67058"/>
              </a:srgbClr>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endParaRPr lang="en-US" altLang="en-US" sz="2400" b="1"/>
            </a:p>
          </p:txBody>
        </p:sp>
      </p:grpSp>
      <p:pic>
        <p:nvPicPr>
          <p:cNvPr id="11" name="Picture 16" descr="ThreshHigh"/>
          <p:cNvPicPr>
            <a:picLocks noChangeAspect="1" noChangeArrowheads="1"/>
          </p:cNvPicPr>
          <p:nvPr/>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t="27272" r="60001" b="29091"/>
          <a:stretch>
            <a:fillRect/>
          </a:stretch>
        </p:blipFill>
        <p:spPr bwMode="auto">
          <a:xfrm>
            <a:off x="8404799" y="2658667"/>
            <a:ext cx="53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ThreshLow"/>
          <p:cNvPicPr>
            <a:picLocks noChangeAspect="1" noChangeArrowheads="1"/>
          </p:cNvPicPr>
          <p:nvPr/>
        </p:nvPicPr>
        <p:blipFill>
          <a:blip r:embed="rId4">
            <a:clrChange>
              <a:clrFrom>
                <a:srgbClr val="F9FFFF"/>
              </a:clrFrom>
              <a:clrTo>
                <a:srgbClr val="F9FFFF">
                  <a:alpha val="0"/>
                </a:srgbClr>
              </a:clrTo>
            </a:clrChange>
            <a:extLst>
              <a:ext uri="{28A0092B-C50C-407E-A947-70E740481C1C}">
                <a14:useLocalDpi xmlns:a14="http://schemas.microsoft.com/office/drawing/2010/main" val="0"/>
              </a:ext>
            </a:extLst>
          </a:blip>
          <a:srcRect t="29091" r="64706" b="32121"/>
          <a:stretch>
            <a:fillRect/>
          </a:stretch>
        </p:blipFill>
        <p:spPr bwMode="auto">
          <a:xfrm>
            <a:off x="8443118" y="4876006"/>
            <a:ext cx="45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499" y="1899443"/>
            <a:ext cx="2047301" cy="199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Group 9"/>
          <p:cNvGrpSpPr>
            <a:grpSpLocks/>
          </p:cNvGrpSpPr>
          <p:nvPr/>
        </p:nvGrpSpPr>
        <p:grpSpPr bwMode="auto">
          <a:xfrm>
            <a:off x="9709943" y="2476897"/>
            <a:ext cx="1008857" cy="524669"/>
            <a:chOff x="144" y="1296"/>
            <a:chExt cx="864" cy="864"/>
          </a:xfrm>
        </p:grpSpPr>
        <p:sp>
          <p:nvSpPr>
            <p:cNvPr id="16" name="Rectangle 10"/>
            <p:cNvSpPr>
              <a:spLocks noChangeArrowheads="1"/>
            </p:cNvSpPr>
            <p:nvPr/>
          </p:nvSpPr>
          <p:spPr bwMode="auto">
            <a:xfrm>
              <a:off x="144" y="1296"/>
              <a:ext cx="864" cy="432"/>
            </a:xfrm>
            <a:prstGeom prst="rect">
              <a:avLst/>
            </a:prstGeom>
            <a:solidFill>
              <a:srgbClr val="000000">
                <a:alpha val="67058"/>
              </a:srgbClr>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endParaRPr lang="en-US" altLang="en-US" sz="2400" b="1"/>
            </a:p>
          </p:txBody>
        </p:sp>
        <p:sp>
          <p:nvSpPr>
            <p:cNvPr id="17" name="Rectangle 11"/>
            <p:cNvSpPr>
              <a:spLocks noChangeArrowheads="1"/>
            </p:cNvSpPr>
            <p:nvPr/>
          </p:nvSpPr>
          <p:spPr bwMode="auto">
            <a:xfrm>
              <a:off x="144" y="1728"/>
              <a:ext cx="864" cy="432"/>
            </a:xfrm>
            <a:prstGeom prst="rect">
              <a:avLst/>
            </a:prstGeom>
            <a:solidFill>
              <a:srgbClr val="FFFFFF">
                <a:alpha val="67058"/>
              </a:srgbClr>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endParaRPr lang="en-US" altLang="en-US" sz="2400" b="1"/>
            </a:p>
          </p:txBody>
        </p:sp>
      </p:grpSp>
    </p:spTree>
    <p:extLst>
      <p:ext uri="{BB962C8B-B14F-4D97-AF65-F5344CB8AC3E}">
        <p14:creationId xmlns:p14="http://schemas.microsoft.com/office/powerpoint/2010/main" val="6047923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Viola Jones Algorithm</a:t>
            </a:r>
            <a:endParaRPr lang="en-IN" dirty="0"/>
          </a:p>
        </p:txBody>
      </p:sp>
      <p:sp>
        <p:nvSpPr>
          <p:cNvPr id="3" name="Content Placeholder 2"/>
          <p:cNvSpPr>
            <a:spLocks noGrp="1"/>
          </p:cNvSpPr>
          <p:nvPr>
            <p:ph idx="1"/>
          </p:nvPr>
        </p:nvSpPr>
        <p:spPr/>
        <p:txBody>
          <a:bodyPr>
            <a:normAutofit/>
          </a:bodyPr>
          <a:lstStyle/>
          <a:p>
            <a:pPr>
              <a:spcBef>
                <a:spcPct val="0"/>
              </a:spcBef>
              <a:buClrTx/>
            </a:pPr>
            <a:r>
              <a:rPr lang="en-IN" altLang="en-US" sz="1800" dirty="0">
                <a:latin typeface="Times New Roman" panose="02020603050405020304" pitchFamily="18" charset="0"/>
                <a:cs typeface="Times New Roman" panose="02020603050405020304" pitchFamily="18" charset="0"/>
              </a:rPr>
              <a:t>The algorithm has mainly </a:t>
            </a:r>
            <a:r>
              <a:rPr lang="en-IN" altLang="en-US" sz="1800" dirty="0" smtClean="0">
                <a:latin typeface="Times New Roman" panose="02020603050405020304" pitchFamily="18" charset="0"/>
                <a:cs typeface="Times New Roman" panose="02020603050405020304" pitchFamily="18" charset="0"/>
              </a:rPr>
              <a:t>following </a:t>
            </a:r>
            <a:r>
              <a:rPr lang="en-IN" altLang="en-US" sz="1800" dirty="0">
                <a:latin typeface="Times New Roman" panose="02020603050405020304" pitchFamily="18" charset="0"/>
                <a:cs typeface="Times New Roman" panose="02020603050405020304" pitchFamily="18" charset="0"/>
              </a:rPr>
              <a:t>stages</a:t>
            </a:r>
            <a:r>
              <a:rPr lang="en-IN" altLang="en-US" sz="1800" dirty="0" smtClean="0">
                <a:latin typeface="Times New Roman" panose="02020603050405020304" pitchFamily="18" charset="0"/>
                <a:cs typeface="Times New Roman" panose="02020603050405020304" pitchFamily="18" charset="0"/>
              </a:rPr>
              <a:t>:</a:t>
            </a:r>
          </a:p>
          <a:p>
            <a:pPr marL="285750" indent="-285750">
              <a:spcBef>
                <a:spcPct val="0"/>
              </a:spcBef>
              <a:buClrTx/>
              <a:buFont typeface="Arial" panose="020B0604020202020204" pitchFamily="34" charset="0"/>
              <a:buChar char="•"/>
            </a:pPr>
            <a:r>
              <a:rPr lang="en-IN" altLang="en-US" sz="1800" dirty="0" smtClean="0">
                <a:latin typeface="Times New Roman" panose="02020603050405020304" pitchFamily="18" charset="0"/>
                <a:cs typeface="Times New Roman" panose="02020603050405020304" pitchFamily="18" charset="0"/>
              </a:rPr>
              <a:t>Creating </a:t>
            </a:r>
            <a:r>
              <a:rPr lang="en-IN" altLang="en-US" sz="1800" dirty="0">
                <a:latin typeface="Times New Roman" panose="02020603050405020304" pitchFamily="18" charset="0"/>
                <a:cs typeface="Times New Roman" panose="02020603050405020304" pitchFamily="18" charset="0"/>
              </a:rPr>
              <a:t>Integral </a:t>
            </a:r>
            <a:r>
              <a:rPr lang="en-IN" altLang="en-US" sz="1800" dirty="0" smtClean="0">
                <a:latin typeface="Times New Roman" panose="02020603050405020304" pitchFamily="18" charset="0"/>
                <a:cs typeface="Times New Roman" panose="02020603050405020304" pitchFamily="18" charset="0"/>
              </a:rPr>
              <a:t>Image </a:t>
            </a:r>
          </a:p>
          <a:p>
            <a:pPr marL="285750" indent="-285750">
              <a:spcBef>
                <a:spcPct val="0"/>
              </a:spcBef>
              <a:buClrTx/>
              <a:buFont typeface="Arial" panose="020B0604020202020204" pitchFamily="34" charset="0"/>
              <a:buChar char="•"/>
            </a:pPr>
            <a:r>
              <a:rPr lang="en-IN" altLang="en-US" sz="1800" dirty="0" smtClean="0">
                <a:latin typeface="Times New Roman" panose="02020603050405020304" pitchFamily="18" charset="0"/>
                <a:cs typeface="Times New Roman" panose="02020603050405020304" pitchFamily="18" charset="0"/>
              </a:rPr>
              <a:t>Adaboost </a:t>
            </a:r>
            <a:r>
              <a:rPr lang="en-IN" altLang="en-US" sz="1800" dirty="0">
                <a:latin typeface="Times New Roman" panose="02020603050405020304" pitchFamily="18" charset="0"/>
                <a:cs typeface="Times New Roman" panose="02020603050405020304" pitchFamily="18" charset="0"/>
              </a:rPr>
              <a:t>algorithm</a:t>
            </a:r>
          </a:p>
          <a:p>
            <a:pPr marL="285750" indent="-285750">
              <a:spcBef>
                <a:spcPct val="0"/>
              </a:spcBef>
              <a:buClrTx/>
              <a:buFont typeface="Arial" panose="020B0604020202020204" pitchFamily="34" charset="0"/>
              <a:buChar char="•"/>
            </a:pPr>
            <a:r>
              <a:rPr lang="en-IN" altLang="en-US" sz="1800" dirty="0">
                <a:latin typeface="Times New Roman" panose="02020603050405020304" pitchFamily="18" charset="0"/>
                <a:cs typeface="Times New Roman" panose="02020603050405020304" pitchFamily="18" charset="0"/>
              </a:rPr>
              <a:t>Cascaded </a:t>
            </a:r>
            <a:r>
              <a:rPr lang="en-IN" altLang="en-US" sz="1800" dirty="0" smtClean="0">
                <a:latin typeface="Times New Roman" panose="02020603050405020304" pitchFamily="18" charset="0"/>
                <a:cs typeface="Times New Roman" panose="02020603050405020304" pitchFamily="18" charset="0"/>
              </a:rPr>
              <a:t>Classifiers</a:t>
            </a:r>
          </a:p>
          <a:p>
            <a:pPr>
              <a:spcBef>
                <a:spcPct val="0"/>
              </a:spcBef>
              <a:buClrTx/>
            </a:pPr>
            <a:endParaRPr lang="en-IN" altLang="en-US" sz="2000" dirty="0" smtClean="0">
              <a:latin typeface="Times New Roman" panose="02020603050405020304" pitchFamily="18" charset="0"/>
              <a:cs typeface="Times New Roman" panose="02020603050405020304" pitchFamily="18" charset="0"/>
            </a:endParaRPr>
          </a:p>
          <a:p>
            <a:pPr>
              <a:spcBef>
                <a:spcPct val="0"/>
              </a:spcBef>
              <a:buClrTx/>
            </a:pPr>
            <a:r>
              <a:rPr lang="en-IN" altLang="en-US" sz="2000" dirty="0" smtClean="0">
                <a:latin typeface="Times New Roman" panose="02020603050405020304" pitchFamily="18" charset="0"/>
                <a:cs typeface="Times New Roman" panose="02020603050405020304" pitchFamily="18" charset="0"/>
              </a:rPr>
              <a:t>Creating integral image:</a:t>
            </a:r>
          </a:p>
          <a:p>
            <a:pPr>
              <a:spcBef>
                <a:spcPct val="0"/>
              </a:spcBef>
              <a:buClrTx/>
            </a:pPr>
            <a:endParaRPr lang="en-IN" sz="2000" i="1" dirty="0">
              <a:latin typeface="Times New Roman" panose="02020603050405020304" pitchFamily="18" charset="0"/>
              <a:cs typeface="Times New Roman" panose="02020603050405020304" pitchFamily="18" charset="0"/>
            </a:endParaRPr>
          </a:p>
          <a:p>
            <a:pPr>
              <a:spcBef>
                <a:spcPct val="0"/>
              </a:spcBef>
              <a:buClrTx/>
            </a:pPr>
            <a:r>
              <a:rPr lang="en-US" sz="1800" b="0" i="1" dirty="0" smtClean="0"/>
              <a:t>Integral </a:t>
            </a:r>
            <a:r>
              <a:rPr lang="en-US" sz="1800" b="0" i="1" dirty="0"/>
              <a:t>image </a:t>
            </a:r>
            <a:r>
              <a:rPr lang="en-US" sz="1800" b="0" dirty="0"/>
              <a:t>value</a:t>
            </a:r>
            <a:r>
              <a:rPr lang="en-US" sz="1800" b="0" i="1" dirty="0"/>
              <a:t> </a:t>
            </a:r>
            <a:r>
              <a:rPr lang="en-US" sz="1800" b="0" dirty="0"/>
              <a:t>at a pixel (</a:t>
            </a:r>
            <a:r>
              <a:rPr lang="en-US" sz="1800" b="0" i="1" dirty="0"/>
              <a:t>x</a:t>
            </a:r>
            <a:r>
              <a:rPr lang="en-US" sz="1800" b="0" dirty="0"/>
              <a:t>, </a:t>
            </a:r>
            <a:r>
              <a:rPr lang="en-US" sz="1800" b="0" i="1" dirty="0"/>
              <a:t>y</a:t>
            </a:r>
            <a:r>
              <a:rPr lang="en-US" sz="1800" b="0" dirty="0"/>
              <a:t>) is the sum of the pixel values of the original image above and to the left of (</a:t>
            </a:r>
            <a:r>
              <a:rPr lang="en-US" sz="1800" b="0" i="1" dirty="0"/>
              <a:t>x</a:t>
            </a:r>
            <a:r>
              <a:rPr lang="en-US" sz="1800" b="0" dirty="0"/>
              <a:t>, </a:t>
            </a:r>
            <a:r>
              <a:rPr lang="en-US" sz="1800" b="0" i="1" dirty="0"/>
              <a:t>y</a:t>
            </a:r>
            <a:r>
              <a:rPr lang="en-US" sz="1800" b="0" dirty="0"/>
              <a:t>), inclusive.</a:t>
            </a:r>
          </a:p>
          <a:p>
            <a:pPr marL="285750" indent="-285750">
              <a:buFont typeface="Arial" panose="020B0604020202020204" pitchFamily="34" charset="0"/>
              <a:buChar char="•"/>
            </a:pPr>
            <a:r>
              <a:rPr lang="en-US" sz="1800" b="0" dirty="0"/>
              <a:t>The sum of the pixels within rectangle D can be computed with four array references.</a:t>
            </a:r>
          </a:p>
          <a:p>
            <a:pPr marL="285750" indent="-285750">
              <a:buFont typeface="Arial" panose="020B0604020202020204" pitchFamily="34" charset="0"/>
              <a:buChar char="•"/>
            </a:pPr>
            <a:r>
              <a:rPr lang="en-US" sz="1800" b="0" dirty="0"/>
              <a:t>The value of the integral image at location 1 is the sum of the pixels in rectangle A. </a:t>
            </a:r>
          </a:p>
          <a:p>
            <a:pPr marL="285750" indent="-285750">
              <a:buFont typeface="Arial" panose="020B0604020202020204" pitchFamily="34" charset="0"/>
              <a:buChar char="•"/>
            </a:pPr>
            <a:r>
              <a:rPr lang="en-US" sz="1800" b="0" dirty="0"/>
              <a:t>The value at location 2 is A + B, at location 3 is A + C, and at location 4 is A + B + C + D. </a:t>
            </a:r>
          </a:p>
          <a:p>
            <a:pPr marL="285750" indent="-285750">
              <a:buFont typeface="Arial" panose="020B0604020202020204" pitchFamily="34" charset="0"/>
              <a:buChar char="•"/>
            </a:pPr>
            <a:r>
              <a:rPr lang="en-US" sz="1800" b="0" dirty="0"/>
              <a:t>The sum within D can be computed as 4 + 1 - (2 + 3).</a:t>
            </a:r>
          </a:p>
          <a:p>
            <a:endParaRPr lang="en-IN" b="0" dirty="0"/>
          </a:p>
        </p:txBody>
      </p:sp>
      <p:pic>
        <p:nvPicPr>
          <p:cNvPr id="6" name="Picture 5" descr="fi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0528" y="3682652"/>
            <a:ext cx="2121472" cy="198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57"/>
          <p:cNvGraphicFramePr>
            <a:graphicFrameLocks noGrp="1"/>
          </p:cNvGraphicFramePr>
          <p:nvPr>
            <p:extLst>
              <p:ext uri="{D42A27DB-BD31-4B8C-83A1-F6EECF244321}">
                <p14:modId xmlns:p14="http://schemas.microsoft.com/office/powerpoint/2010/main" val="3706927721"/>
              </p:ext>
            </p:extLst>
          </p:nvPr>
        </p:nvGraphicFramePr>
        <p:xfrm>
          <a:off x="6979083" y="620352"/>
          <a:ext cx="1688928" cy="2140672"/>
        </p:xfrm>
        <a:graphic>
          <a:graphicData uri="http://schemas.openxmlformats.org/drawingml/2006/table">
            <a:tbl>
              <a:tblPr/>
              <a:tblGrid>
                <a:gridCol w="422232"/>
                <a:gridCol w="422232"/>
                <a:gridCol w="422232"/>
                <a:gridCol w="422232"/>
              </a:tblGrid>
              <a:tr h="433812">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812">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6192">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812">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Text Box 58"/>
          <p:cNvSpPr txBox="1">
            <a:spLocks noChangeArrowheads="1"/>
          </p:cNvSpPr>
          <p:nvPr/>
        </p:nvSpPr>
        <p:spPr bwMode="auto">
          <a:xfrm>
            <a:off x="6960296" y="230188"/>
            <a:ext cx="1616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sz="1800" dirty="0"/>
              <a:t>IMAGE</a:t>
            </a:r>
          </a:p>
        </p:txBody>
      </p:sp>
      <p:sp>
        <p:nvSpPr>
          <p:cNvPr id="9" name="AutoShape 59"/>
          <p:cNvSpPr>
            <a:spLocks noChangeArrowheads="1"/>
          </p:cNvSpPr>
          <p:nvPr/>
        </p:nvSpPr>
        <p:spPr bwMode="auto">
          <a:xfrm>
            <a:off x="8668011" y="1690688"/>
            <a:ext cx="377867" cy="250824"/>
          </a:xfrm>
          <a:prstGeom prst="rightArrow">
            <a:avLst>
              <a:gd name="adj1" fmla="val 49676"/>
              <a:gd name="adj2" fmla="val 65686"/>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sz="1800"/>
          </a:p>
        </p:txBody>
      </p:sp>
      <p:graphicFrame>
        <p:nvGraphicFramePr>
          <p:cNvPr id="10" name="Group 60"/>
          <p:cNvGraphicFramePr>
            <a:graphicFrameLocks noGrp="1"/>
          </p:cNvGraphicFramePr>
          <p:nvPr>
            <p:extLst>
              <p:ext uri="{D42A27DB-BD31-4B8C-83A1-F6EECF244321}">
                <p14:modId xmlns:p14="http://schemas.microsoft.com/office/powerpoint/2010/main" val="3615072897"/>
              </p:ext>
            </p:extLst>
          </p:nvPr>
        </p:nvGraphicFramePr>
        <p:xfrm>
          <a:off x="9150263" y="657225"/>
          <a:ext cx="2590800" cy="2072640"/>
        </p:xfrm>
        <a:graphic>
          <a:graphicData uri="http://schemas.openxmlformats.org/drawingml/2006/table">
            <a:tbl>
              <a:tblPr/>
              <a:tblGrid>
                <a:gridCol w="647700"/>
                <a:gridCol w="647700"/>
                <a:gridCol w="647700"/>
                <a:gridCol w="647700"/>
              </a:tblGrid>
              <a:tr h="40562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62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62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62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a:ln>
                            <a:noFill/>
                          </a:ln>
                          <a:solidFill>
                            <a:schemeClr val="tx1"/>
                          </a:solidFill>
                          <a:effectLst/>
                          <a:latin typeface="Arial" charset="0"/>
                          <a:ea typeface="Arial" charset="0"/>
                          <a:cs typeface="Arial"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sz="2800" b="0" i="0" u="none" strike="noStrike" cap="none" normalizeH="0" baseline="0" dirty="0">
                          <a:ln>
                            <a:noFill/>
                          </a:ln>
                          <a:solidFill>
                            <a:schemeClr val="tx1"/>
                          </a:solidFill>
                          <a:effectLst/>
                          <a:latin typeface="Arial" charset="0"/>
                          <a:ea typeface="Arial" charset="0"/>
                          <a:cs typeface="Arial" charset="0"/>
                        </a:rPr>
                        <a:t>21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 name="Text Box 87"/>
          <p:cNvSpPr txBox="1">
            <a:spLocks noChangeArrowheads="1"/>
          </p:cNvSpPr>
          <p:nvPr/>
        </p:nvSpPr>
        <p:spPr bwMode="auto">
          <a:xfrm>
            <a:off x="9162789" y="225077"/>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sz="1800"/>
              <a:t>INTEGRAL IMAGE</a:t>
            </a:r>
          </a:p>
        </p:txBody>
      </p:sp>
    </p:spTree>
    <p:extLst>
      <p:ext uri="{BB962C8B-B14F-4D97-AF65-F5344CB8AC3E}">
        <p14:creationId xmlns:p14="http://schemas.microsoft.com/office/powerpoint/2010/main" val="41458844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Viola Jones Algorithm (</a:t>
            </a:r>
            <a:r>
              <a:rPr lang="en-GB" dirty="0" err="1" smtClean="0"/>
              <a:t>contd</a:t>
            </a:r>
            <a:r>
              <a:rPr lang="en-GB" dirty="0" smtClean="0"/>
              <a:t>…)</a:t>
            </a:r>
            <a:endParaRPr lang="en-GB" dirty="0"/>
          </a:p>
        </p:txBody>
      </p:sp>
      <p:sp>
        <p:nvSpPr>
          <p:cNvPr id="3" name="Content Placeholder 2"/>
          <p:cNvSpPr>
            <a:spLocks noGrp="1"/>
          </p:cNvSpPr>
          <p:nvPr>
            <p:ph idx="1"/>
          </p:nvPr>
        </p:nvSpPr>
        <p:spPr/>
        <p:txBody>
          <a:bodyPr/>
          <a:lstStyle/>
          <a:p>
            <a:pPr>
              <a:lnSpc>
                <a:spcPct val="80000"/>
              </a:lnSpc>
            </a:pPr>
            <a:r>
              <a:rPr lang="en-IN" altLang="en-US">
                <a:latin typeface="Times New Roman" panose="02020603050405020304" pitchFamily="18" charset="0"/>
                <a:cs typeface="Times New Roman" panose="02020603050405020304" pitchFamily="18" charset="0"/>
              </a:rPr>
              <a:t>Adaboost </a:t>
            </a:r>
            <a:r>
              <a:rPr lang="en-IN" altLang="en-US" smtClean="0">
                <a:latin typeface="Times New Roman" panose="02020603050405020304" pitchFamily="18" charset="0"/>
                <a:cs typeface="Times New Roman" panose="02020603050405020304" pitchFamily="18" charset="0"/>
              </a:rPr>
              <a:t>:</a:t>
            </a:r>
            <a:r>
              <a:rPr lang="en-US" sz="2000" dirty="0"/>
              <a:t>Problem: </a:t>
            </a:r>
            <a:r>
              <a:rPr lang="en-US" sz="1800" dirty="0"/>
              <a:t>Too many features</a:t>
            </a:r>
          </a:p>
          <a:p>
            <a:pPr lvl="1">
              <a:lnSpc>
                <a:spcPct val="80000"/>
              </a:lnSpc>
            </a:pPr>
            <a:r>
              <a:rPr lang="en-US" sz="1600" dirty="0">
                <a:solidFill>
                  <a:schemeClr val="tx1">
                    <a:lumMod val="75000"/>
                    <a:lumOff val="25000"/>
                  </a:schemeClr>
                </a:solidFill>
              </a:rPr>
              <a:t>In a sub-window (24x24) there are ~160,000 features (</a:t>
            </a:r>
            <a:r>
              <a:rPr lang="en-GB" sz="1600" dirty="0">
                <a:solidFill>
                  <a:schemeClr val="tx1">
                    <a:lumMod val="75000"/>
                    <a:lumOff val="25000"/>
                  </a:schemeClr>
                </a:solidFill>
              </a:rPr>
              <a:t>all possible combinations of orientation, location and scale of these feature types</a:t>
            </a:r>
            <a:r>
              <a:rPr lang="en-US" sz="1600" dirty="0" smtClean="0">
                <a:solidFill>
                  <a:schemeClr val="tx1">
                    <a:lumMod val="75000"/>
                    <a:lumOff val="25000"/>
                  </a:schemeClr>
                </a:solidFill>
              </a:rPr>
              <a:t>).impractical </a:t>
            </a:r>
            <a:r>
              <a:rPr lang="en-US" sz="1600" dirty="0">
                <a:solidFill>
                  <a:schemeClr val="tx1">
                    <a:lumMod val="75000"/>
                    <a:lumOff val="25000"/>
                  </a:schemeClr>
                </a:solidFill>
              </a:rPr>
              <a:t>to compute all of them (computationally expensive</a:t>
            </a:r>
            <a:r>
              <a:rPr lang="en-US" sz="1600" dirty="0" smtClean="0">
                <a:solidFill>
                  <a:schemeClr val="tx1">
                    <a:lumMod val="75000"/>
                    <a:lumOff val="25000"/>
                  </a:schemeClr>
                </a:solidFill>
              </a:rPr>
              <a:t>). </a:t>
            </a:r>
            <a:endParaRPr lang="en-US" sz="1600" dirty="0">
              <a:solidFill>
                <a:schemeClr val="tx1">
                  <a:lumMod val="75000"/>
                  <a:lumOff val="25000"/>
                </a:schemeClr>
              </a:solidFill>
            </a:endParaRPr>
          </a:p>
          <a:p>
            <a:pPr>
              <a:lnSpc>
                <a:spcPct val="80000"/>
              </a:lnSpc>
            </a:pPr>
            <a:r>
              <a:rPr lang="it-IT" sz="1800" dirty="0" smtClean="0"/>
              <a:t>We </a:t>
            </a:r>
            <a:r>
              <a:rPr lang="it-IT" sz="1800" dirty="0"/>
              <a:t>have to select a subset of relevant features – which are informative - to model a face</a:t>
            </a:r>
            <a:endParaRPr lang="en-US" sz="1800" dirty="0"/>
          </a:p>
          <a:p>
            <a:pPr lvl="1" algn="just">
              <a:lnSpc>
                <a:spcPct val="80000"/>
              </a:lnSpc>
            </a:pPr>
            <a:r>
              <a:rPr lang="en-US" sz="1600" b="1" dirty="0">
                <a:solidFill>
                  <a:schemeClr val="tx1">
                    <a:lumMod val="75000"/>
                    <a:lumOff val="25000"/>
                  </a:schemeClr>
                </a:solidFill>
              </a:rPr>
              <a:t>Hypothesis</a:t>
            </a:r>
            <a:r>
              <a:rPr lang="en-US" sz="1600" dirty="0">
                <a:solidFill>
                  <a:schemeClr val="tx1">
                    <a:lumMod val="75000"/>
                    <a:lumOff val="25000"/>
                  </a:schemeClr>
                </a:solidFill>
              </a:rPr>
              <a:t>: “A very small subset of features can be combined to form an effective classifier”</a:t>
            </a:r>
          </a:p>
          <a:p>
            <a:pPr lvl="1">
              <a:lnSpc>
                <a:spcPct val="80000"/>
              </a:lnSpc>
            </a:pPr>
            <a:r>
              <a:rPr lang="en-US" sz="1800" dirty="0" smtClean="0">
                <a:solidFill>
                  <a:schemeClr val="tx1">
                    <a:lumMod val="75000"/>
                    <a:lumOff val="25000"/>
                  </a:schemeClr>
                </a:solidFill>
              </a:rPr>
              <a:t>How</a:t>
            </a:r>
            <a:r>
              <a:rPr lang="en-US" sz="1800" dirty="0">
                <a:solidFill>
                  <a:schemeClr val="tx1">
                    <a:lumMod val="75000"/>
                    <a:lumOff val="25000"/>
                  </a:schemeClr>
                </a:solidFill>
              </a:rPr>
              <a:t>? </a:t>
            </a:r>
          </a:p>
          <a:p>
            <a:pPr lvl="2">
              <a:lnSpc>
                <a:spcPct val="80000"/>
              </a:lnSpc>
            </a:pPr>
            <a:r>
              <a:rPr lang="en-US" sz="1600" u="sng" dirty="0">
                <a:solidFill>
                  <a:schemeClr val="tx1">
                    <a:lumMod val="75000"/>
                    <a:lumOff val="25000"/>
                  </a:schemeClr>
                </a:solidFill>
              </a:rPr>
              <a:t> </a:t>
            </a:r>
            <a:r>
              <a:rPr lang="en-US" sz="1600" u="sng" dirty="0" err="1">
                <a:solidFill>
                  <a:schemeClr val="tx1">
                    <a:lumMod val="75000"/>
                    <a:lumOff val="25000"/>
                  </a:schemeClr>
                </a:solidFill>
              </a:rPr>
              <a:t>AdaBoost</a:t>
            </a:r>
            <a:r>
              <a:rPr lang="en-US" sz="1600" dirty="0">
                <a:solidFill>
                  <a:schemeClr val="tx1">
                    <a:lumMod val="75000"/>
                    <a:lumOff val="25000"/>
                  </a:schemeClr>
                </a:solidFill>
              </a:rPr>
              <a:t> algorithm</a:t>
            </a:r>
          </a:p>
          <a:p>
            <a:r>
              <a:rPr lang="en-US" sz="1600" b="0" dirty="0"/>
              <a:t>Stands for “Adaptive” boost</a:t>
            </a:r>
          </a:p>
          <a:p>
            <a:r>
              <a:rPr lang="en-US" sz="1600" b="0" dirty="0"/>
              <a:t>Constructs a “strong” classifier as a linear combination of  weighted simple “weak” classifiers </a:t>
            </a:r>
            <a:endParaRPr lang="en-US" sz="1600" b="0" dirty="0" smtClean="0"/>
          </a:p>
          <a:p>
            <a:endParaRPr lang="en-US" sz="1600" b="0" dirty="0"/>
          </a:p>
        </p:txBody>
      </p:sp>
      <p:pic>
        <p:nvPicPr>
          <p:cNvPr id="4" name="Picture 7"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621077" y="4948445"/>
            <a:ext cx="7404100" cy="36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9"/>
          <p:cNvSpPr>
            <a:spLocks noChangeShapeType="1"/>
          </p:cNvSpPr>
          <p:nvPr/>
        </p:nvSpPr>
        <p:spPr bwMode="auto">
          <a:xfrm flipV="1">
            <a:off x="3971795" y="5328501"/>
            <a:ext cx="0" cy="26730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7" name="Text Box 10"/>
          <p:cNvSpPr txBox="1">
            <a:spLocks noChangeArrowheads="1"/>
          </p:cNvSpPr>
          <p:nvPr/>
        </p:nvSpPr>
        <p:spPr bwMode="auto">
          <a:xfrm>
            <a:off x="3681003" y="5530098"/>
            <a:ext cx="13903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Weak classifier</a:t>
            </a:r>
          </a:p>
        </p:txBody>
      </p:sp>
      <p:sp>
        <p:nvSpPr>
          <p:cNvPr id="8" name="Line 11"/>
          <p:cNvSpPr>
            <a:spLocks noChangeShapeType="1"/>
          </p:cNvSpPr>
          <p:nvPr/>
        </p:nvSpPr>
        <p:spPr bwMode="auto">
          <a:xfrm flipV="1">
            <a:off x="3251548" y="5272103"/>
            <a:ext cx="0" cy="6473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 name="Text Box 12"/>
          <p:cNvSpPr txBox="1">
            <a:spLocks noChangeArrowheads="1"/>
          </p:cNvSpPr>
          <p:nvPr/>
        </p:nvSpPr>
        <p:spPr bwMode="auto">
          <a:xfrm>
            <a:off x="2859152" y="5919503"/>
            <a:ext cx="923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zh-CN" sz="1800" dirty="0" smtClean="0">
                <a:latin typeface="Times New Roman" panose="02020603050405020304" pitchFamily="18" charset="0"/>
                <a:ea typeface="SimSun" panose="02010600030101010101" pitchFamily="2" charset="-122"/>
                <a:cs typeface="Times New Roman" panose="02020603050405020304" pitchFamily="18" charset="0"/>
              </a:rPr>
              <a:t>Weight</a:t>
            </a:r>
            <a:endParaRPr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Line 14"/>
          <p:cNvSpPr>
            <a:spLocks noChangeShapeType="1"/>
          </p:cNvSpPr>
          <p:nvPr/>
        </p:nvSpPr>
        <p:spPr bwMode="auto">
          <a:xfrm flipV="1">
            <a:off x="1644042" y="5205865"/>
            <a:ext cx="0" cy="6473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2" name="Line 15"/>
          <p:cNvSpPr>
            <a:spLocks noChangeShapeType="1"/>
          </p:cNvSpPr>
          <p:nvPr/>
        </p:nvSpPr>
        <p:spPr bwMode="auto">
          <a:xfrm flipV="1">
            <a:off x="2159696" y="5272103"/>
            <a:ext cx="0" cy="6473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5" name="TextBox 14"/>
          <p:cNvSpPr txBox="1"/>
          <p:nvPr/>
        </p:nvSpPr>
        <p:spPr>
          <a:xfrm>
            <a:off x="1954060" y="5919502"/>
            <a:ext cx="761747"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I</a:t>
            </a:r>
            <a:r>
              <a:rPr lang="en-GB" dirty="0" smtClean="0">
                <a:latin typeface="Times New Roman" panose="02020603050405020304" pitchFamily="18" charset="0"/>
                <a:cs typeface="Times New Roman" panose="02020603050405020304" pitchFamily="18" charset="0"/>
              </a:rPr>
              <a:t>mage</a:t>
            </a:r>
            <a:endParaRPr lang="en-GB"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1189622" y="5788052"/>
            <a:ext cx="1240076" cy="646331"/>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Strong classifier</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4448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464" y="540489"/>
            <a:ext cx="10515600" cy="1325563"/>
          </a:xfrm>
        </p:spPr>
        <p:txBody>
          <a:bodyPr/>
          <a:lstStyle/>
          <a:p>
            <a:r>
              <a:rPr lang="en-GB" dirty="0" smtClean="0"/>
              <a:t>Viola Jones Algorithm</a:t>
            </a:r>
            <a:endParaRPr lang="en-GB" dirty="0"/>
          </a:p>
        </p:txBody>
      </p:sp>
      <p:sp>
        <p:nvSpPr>
          <p:cNvPr id="7" name="TextBox 6"/>
          <p:cNvSpPr txBox="1"/>
          <p:nvPr/>
        </p:nvSpPr>
        <p:spPr>
          <a:xfrm>
            <a:off x="225468" y="1932234"/>
            <a:ext cx="7590773" cy="3250121"/>
          </a:xfrm>
          <a:prstGeom prst="rect">
            <a:avLst/>
          </a:prstGeom>
          <a:noFill/>
        </p:spPr>
        <p:txBody>
          <a:bodyPr wrap="square" rtlCol="0">
            <a:spAutoFit/>
          </a:bodyPr>
          <a:lstStyle/>
          <a:p>
            <a:pPr>
              <a:lnSpc>
                <a:spcPct val="80000"/>
              </a:lnSpc>
            </a:pPr>
            <a:r>
              <a:rPr lang="en-IN" altLang="en-US" b="1" dirty="0" smtClean="0">
                <a:solidFill>
                  <a:schemeClr val="tx1">
                    <a:lumMod val="75000"/>
                    <a:lumOff val="25000"/>
                  </a:schemeClr>
                </a:solidFill>
                <a:latin typeface="Times New Roman" panose="02020603050405020304" pitchFamily="18" charset="0"/>
                <a:cs typeface="Times New Roman" panose="02020603050405020304" pitchFamily="18" charset="0"/>
              </a:rPr>
              <a:t>Cascaded Classifiers:</a:t>
            </a:r>
          </a:p>
          <a:p>
            <a:pPr>
              <a:lnSpc>
                <a:spcPct val="80000"/>
              </a:lnSpc>
            </a:pPr>
            <a:endParaRPr lang="en-IN" altLang="en-US" b="1"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80000"/>
              </a:lnSpc>
            </a:pPr>
            <a:r>
              <a:rPr lang="en-IN" altLang="en-US" dirty="0" smtClean="0">
                <a:solidFill>
                  <a:schemeClr val="tx1">
                    <a:lumMod val="75000"/>
                    <a:lumOff val="25000"/>
                  </a:schemeClr>
                </a:solidFill>
                <a:latin typeface="Times New Roman" panose="02020603050405020304" pitchFamily="18" charset="0"/>
                <a:cs typeface="Times New Roman" panose="02020603050405020304" pitchFamily="18" charset="0"/>
              </a:rPr>
              <a:t>First of all the whole image is divided into sub windows.</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Each of the sub window must pass through the series of cascaded classifier as </a:t>
            </a:r>
            <a:r>
              <a:rPr lang="en-US" dirty="0" err="1" smtClean="0">
                <a:solidFill>
                  <a:schemeClr val="tx1">
                    <a:lumMod val="75000"/>
                    <a:lumOff val="25000"/>
                  </a:schemeClr>
                </a:solidFill>
                <a:latin typeface="Times New Roman" panose="02020603050405020304" pitchFamily="18" charset="0"/>
                <a:cs typeface="Times New Roman" panose="02020603050405020304" pitchFamily="18" charset="0"/>
              </a:rPr>
              <a:t>shown.The</a:t>
            </a:r>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classifier can act as a 1</a:t>
            </a:r>
            <a:r>
              <a:rPr lang="en-US" baseline="30000" dirty="0">
                <a:solidFill>
                  <a:schemeClr val="tx1">
                    <a:lumMod val="75000"/>
                    <a:lumOff val="25000"/>
                  </a:schemeClr>
                </a:solidFill>
                <a:latin typeface="Times New Roman" panose="02020603050405020304" pitchFamily="18" charset="0"/>
                <a:cs typeface="Times New Roman" panose="02020603050405020304" pitchFamily="18" charset="0"/>
              </a:rPr>
              <a:t>st</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layer of a series to filter out most negative windows</a:t>
            </a:r>
          </a:p>
          <a:p>
            <a:pPr>
              <a:lnSpc>
                <a:spcPct val="80000"/>
              </a:lnSpc>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2</a:t>
            </a:r>
            <a:r>
              <a:rPr lang="en-US" baseline="30000" dirty="0">
                <a:solidFill>
                  <a:schemeClr val="tx1">
                    <a:lumMod val="75000"/>
                    <a:lumOff val="25000"/>
                  </a:schemeClr>
                </a:solidFill>
                <a:latin typeface="Times New Roman" panose="02020603050405020304" pitchFamily="18" charset="0"/>
                <a:cs typeface="Times New Roman" panose="02020603050405020304" pitchFamily="18" charset="0"/>
              </a:rPr>
              <a:t>nd</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layer with 5</a:t>
            </a:r>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features can tackle “harder” negative-windows which survived the 1</a:t>
            </a:r>
            <a:r>
              <a:rPr lang="en-US" baseline="30000" dirty="0">
                <a:solidFill>
                  <a:schemeClr val="tx1">
                    <a:lumMod val="75000"/>
                    <a:lumOff val="25000"/>
                  </a:schemeClr>
                </a:solidFill>
                <a:latin typeface="Times New Roman" panose="02020603050405020304" pitchFamily="18" charset="0"/>
                <a:cs typeface="Times New Roman" panose="02020603050405020304" pitchFamily="18" charset="0"/>
              </a:rPr>
              <a:t>st</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layer, and so on</a:t>
            </a:r>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t>
            </a:r>
          </a:p>
          <a:p>
            <a:pPr>
              <a:lnSpc>
                <a:spcPct val="80000"/>
              </a:lnSpc>
            </a:pPr>
            <a:endParaRPr lang="en-US"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80000"/>
              </a:lnSpc>
            </a:pPr>
            <a:endParaRPr lang="en-US"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80000"/>
              </a:lnSpc>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80000"/>
              </a:lnSpc>
            </a:pPr>
            <a:endParaRPr lang="en-US"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80000"/>
              </a:lnSpc>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80000"/>
              </a:lnSpc>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ct val="0"/>
              </a:spcBef>
              <a:buClrTx/>
            </a:pPr>
            <a:endParaRPr lang="en-IN"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9" name="Content Placeholder 8" descr="fig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65930" y="1692854"/>
            <a:ext cx="3419604" cy="21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8" y="4026412"/>
            <a:ext cx="6459077" cy="1525060"/>
          </a:xfrm>
          <a:prstGeom prst="rect">
            <a:avLst/>
          </a:prstGeom>
        </p:spPr>
      </p:pic>
      <p:pic>
        <p:nvPicPr>
          <p:cNvPr id="83" name="Picture 5" descr="newsradio-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071" y="3905655"/>
            <a:ext cx="2079321" cy="207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4194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lstStyle/>
          <a:p>
            <a:r>
              <a:rPr lang="en-US" b="0" dirty="0"/>
              <a:t>Here the proposed system includes following parts</a:t>
            </a:r>
          </a:p>
          <a:p>
            <a:endParaRPr lang="en-US" b="0" dirty="0" smtClean="0"/>
          </a:p>
          <a:p>
            <a:r>
              <a:rPr lang="en-US" b="0" dirty="0" smtClean="0"/>
              <a:t>1. Segmentation </a:t>
            </a:r>
            <a:r>
              <a:rPr lang="en-US" b="0" dirty="0"/>
              <a:t>of face</a:t>
            </a:r>
          </a:p>
          <a:p>
            <a:endParaRPr lang="en-US" b="0" dirty="0" smtClean="0"/>
          </a:p>
          <a:p>
            <a:r>
              <a:rPr lang="en-US" b="0" dirty="0" smtClean="0"/>
              <a:t>2. Detection </a:t>
            </a:r>
            <a:r>
              <a:rPr lang="en-US" b="0" dirty="0"/>
              <a:t>of eyes and its condition</a:t>
            </a:r>
          </a:p>
          <a:p>
            <a:endParaRPr lang="en-US" b="0" dirty="0" smtClean="0"/>
          </a:p>
          <a:p>
            <a:r>
              <a:rPr lang="en-US" b="0" dirty="0" smtClean="0"/>
              <a:t>3. Detection </a:t>
            </a:r>
            <a:r>
              <a:rPr lang="en-US" b="0" dirty="0"/>
              <a:t>of mouth and its condition</a:t>
            </a:r>
          </a:p>
          <a:p>
            <a:endParaRPr lang="en-US" dirty="0"/>
          </a:p>
        </p:txBody>
      </p:sp>
    </p:spTree>
    <p:extLst>
      <p:ext uri="{BB962C8B-B14F-4D97-AF65-F5344CB8AC3E}">
        <p14:creationId xmlns:p14="http://schemas.microsoft.com/office/powerpoint/2010/main" val="32818754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418" y="198871"/>
            <a:ext cx="10515600" cy="1325563"/>
          </a:xfrm>
        </p:spPr>
        <p:txBody>
          <a:bodyPr/>
          <a:lstStyle/>
          <a:p>
            <a:r>
              <a:rPr lang="en-US" b="1" dirty="0" smtClean="0"/>
              <a:t>Agenda</a:t>
            </a:r>
            <a:endParaRPr lang="en-US" b="1" dirty="0"/>
          </a:p>
        </p:txBody>
      </p:sp>
      <p:sp>
        <p:nvSpPr>
          <p:cNvPr id="4" name="Content Placeholder 3"/>
          <p:cNvSpPr>
            <a:spLocks noGrp="1"/>
          </p:cNvSpPr>
          <p:nvPr>
            <p:ph idx="1"/>
          </p:nvPr>
        </p:nvSpPr>
        <p:spPr>
          <a:xfrm>
            <a:off x="838200" y="1485900"/>
            <a:ext cx="10515600" cy="4691063"/>
          </a:xfrm>
        </p:spPr>
        <p:txBody>
          <a:bodyPr>
            <a:normAutofit fontScale="70000" lnSpcReduction="20000"/>
          </a:bodyPr>
          <a:lstStyle/>
          <a:p>
            <a:pPr marL="342900" indent="-342900">
              <a:buFont typeface="Arial" panose="020B0604020202020204" pitchFamily="34" charset="0"/>
              <a:buChar char="•"/>
            </a:pPr>
            <a:r>
              <a:rPr lang="en-US" dirty="0"/>
              <a:t>Introduction </a:t>
            </a:r>
          </a:p>
          <a:p>
            <a:pPr marL="342900" indent="-342900">
              <a:buFont typeface="Arial" panose="020B0604020202020204" pitchFamily="34" charset="0"/>
              <a:buChar char="•"/>
            </a:pPr>
            <a:r>
              <a:rPr lang="en-US" dirty="0"/>
              <a:t>Problem Statement</a:t>
            </a:r>
          </a:p>
          <a:p>
            <a:pPr marL="342900" indent="-342900">
              <a:buFont typeface="Arial" panose="020B0604020202020204" pitchFamily="34" charset="0"/>
              <a:buChar char="•"/>
            </a:pPr>
            <a:r>
              <a:rPr lang="en-US" dirty="0"/>
              <a:t>Literature Survey</a:t>
            </a:r>
          </a:p>
          <a:p>
            <a:pPr marL="342900" indent="-342900">
              <a:buFont typeface="Arial" panose="020B0604020202020204" pitchFamily="34" charset="0"/>
              <a:buChar char="•"/>
            </a:pPr>
            <a:r>
              <a:rPr lang="en-US" dirty="0" smtClean="0"/>
              <a:t>Proposed </a:t>
            </a:r>
            <a:r>
              <a:rPr lang="en-US" dirty="0"/>
              <a:t>System </a:t>
            </a:r>
          </a:p>
          <a:p>
            <a:pPr marL="342900" indent="-342900">
              <a:buFont typeface="Arial" panose="020B0604020202020204" pitchFamily="34" charset="0"/>
              <a:buChar char="•"/>
            </a:pPr>
            <a:r>
              <a:rPr lang="en-US" dirty="0"/>
              <a:t>Architecture </a:t>
            </a:r>
          </a:p>
          <a:p>
            <a:pPr marL="342900" indent="-342900">
              <a:buFont typeface="Arial" panose="020B0604020202020204" pitchFamily="34" charset="0"/>
              <a:buChar char="•"/>
            </a:pPr>
            <a:r>
              <a:rPr lang="en-US" dirty="0"/>
              <a:t>Dataflow Diagram</a:t>
            </a:r>
          </a:p>
          <a:p>
            <a:pPr marL="342900" indent="-342900">
              <a:buFont typeface="Arial" panose="020B0604020202020204" pitchFamily="34" charset="0"/>
              <a:buChar char="•"/>
            </a:pPr>
            <a:r>
              <a:rPr lang="en-US" dirty="0"/>
              <a:t>Module </a:t>
            </a:r>
            <a:r>
              <a:rPr lang="en-US" dirty="0" smtClean="0"/>
              <a:t>Descriptions</a:t>
            </a:r>
          </a:p>
          <a:p>
            <a:pPr marL="342900" indent="-342900">
              <a:buFont typeface="Arial" panose="020B0604020202020204" pitchFamily="34" charset="0"/>
              <a:buChar char="•"/>
            </a:pPr>
            <a:r>
              <a:rPr lang="en-US" dirty="0" smtClean="0"/>
              <a:t>Implementation </a:t>
            </a:r>
            <a:r>
              <a:rPr lang="en-US" dirty="0"/>
              <a:t>Details</a:t>
            </a:r>
          </a:p>
          <a:p>
            <a:pPr marL="342900" indent="-342900">
              <a:buFont typeface="Arial" panose="020B0604020202020204" pitchFamily="34" charset="0"/>
              <a:buChar char="•"/>
            </a:pPr>
            <a:r>
              <a:rPr lang="en-US" dirty="0"/>
              <a:t>Testing</a:t>
            </a:r>
          </a:p>
          <a:p>
            <a:pPr marL="342900" indent="-342900">
              <a:buFont typeface="Arial" panose="020B0604020202020204" pitchFamily="34" charset="0"/>
              <a:buChar char="•"/>
            </a:pPr>
            <a:r>
              <a:rPr lang="en-US" dirty="0"/>
              <a:t>Snapshots</a:t>
            </a:r>
          </a:p>
          <a:p>
            <a:pPr marL="342900" indent="-342900">
              <a:buFont typeface="Arial" panose="020B0604020202020204" pitchFamily="34" charset="0"/>
              <a:buChar char="•"/>
            </a:pPr>
            <a:r>
              <a:rPr lang="en-US" dirty="0"/>
              <a:t>Applications</a:t>
            </a:r>
          </a:p>
          <a:p>
            <a:pPr marL="342900" indent="-342900">
              <a:buFont typeface="Arial" panose="020B0604020202020204" pitchFamily="34" charset="0"/>
              <a:buChar char="•"/>
            </a:pPr>
            <a:r>
              <a:rPr lang="en-US" dirty="0"/>
              <a:t>Conclusion </a:t>
            </a:r>
            <a:endParaRPr lang="en-US" dirty="0" smtClean="0"/>
          </a:p>
          <a:p>
            <a:pPr marL="342900" indent="-342900">
              <a:buFont typeface="Arial" panose="020B0604020202020204" pitchFamily="34" charset="0"/>
              <a:buChar char="•"/>
            </a:pPr>
            <a:r>
              <a:rPr lang="en-US" dirty="0" smtClean="0"/>
              <a:t>Limitations</a:t>
            </a:r>
            <a:endParaRPr lang="en-US" dirty="0"/>
          </a:p>
          <a:p>
            <a:pPr marL="342900" indent="-342900">
              <a:buFont typeface="Arial" panose="020B0604020202020204" pitchFamily="34" charset="0"/>
              <a:buChar char="•"/>
            </a:pPr>
            <a:r>
              <a:rPr lang="en-US" dirty="0"/>
              <a:t>Future enhancement</a:t>
            </a:r>
          </a:p>
          <a:p>
            <a:pPr marL="342900" indent="-342900">
              <a:buFont typeface="Arial" panose="020B0604020202020204" pitchFamily="34" charset="0"/>
              <a:buChar char="•"/>
            </a:pPr>
            <a:r>
              <a:rPr lang="en-US" dirty="0"/>
              <a:t>References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518365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Implementation(contd..)</a:t>
            </a:r>
            <a:endParaRPr lang="en-US" dirty="0"/>
          </a:p>
        </p:txBody>
      </p:sp>
      <p:sp>
        <p:nvSpPr>
          <p:cNvPr id="3" name="Content Placeholder 2"/>
          <p:cNvSpPr>
            <a:spLocks noGrp="1"/>
          </p:cNvSpPr>
          <p:nvPr>
            <p:ph idx="1"/>
          </p:nvPr>
        </p:nvSpPr>
        <p:spPr/>
        <p:txBody>
          <a:bodyPr>
            <a:normAutofit/>
          </a:bodyPr>
          <a:lstStyle/>
          <a:p>
            <a:pPr marL="342900" indent="-342900" algn="just">
              <a:lnSpc>
                <a:spcPct val="100000"/>
              </a:lnSpc>
              <a:buFont typeface="Wingdings" panose="05000000000000000000" pitchFamily="2" charset="2"/>
              <a:buChar char="q"/>
            </a:pPr>
            <a:r>
              <a:rPr lang="en-US" b="0" dirty="0"/>
              <a:t>Segmentation of </a:t>
            </a:r>
            <a:r>
              <a:rPr lang="en-US" b="0" dirty="0" smtClean="0"/>
              <a:t>face</a:t>
            </a:r>
          </a:p>
          <a:p>
            <a:pPr marL="342900" indent="-342900" algn="just">
              <a:lnSpc>
                <a:spcPct val="100000"/>
              </a:lnSpc>
              <a:buFont typeface="Wingdings" panose="05000000000000000000" pitchFamily="2" charset="2"/>
              <a:buChar char="Ø"/>
            </a:pPr>
            <a:r>
              <a:rPr lang="en-US" sz="2000" b="0" dirty="0" smtClean="0"/>
              <a:t>This </a:t>
            </a:r>
            <a:r>
              <a:rPr lang="en-US" sz="2000" b="0" dirty="0"/>
              <a:t>is the very first module in which the face is segmented from the input image that is initially whatever the video that is recorded by the camera will be fragmented into the frames and then into the image, this image will be given as input for segmenting the face</a:t>
            </a:r>
            <a:r>
              <a:rPr lang="en-US" sz="2000" b="0" dirty="0" smtClean="0"/>
              <a:t>.</a:t>
            </a:r>
          </a:p>
          <a:p>
            <a:pPr marL="342900" indent="-342900" algn="just">
              <a:lnSpc>
                <a:spcPct val="100000"/>
              </a:lnSpc>
              <a:buFont typeface="Wingdings" panose="05000000000000000000" pitchFamily="2" charset="2"/>
              <a:buChar char="Ø"/>
            </a:pPr>
            <a:r>
              <a:rPr lang="en-US" sz="2000" b="0" dirty="0"/>
              <a:t>Here we have to detect the face region out of the whole image</a:t>
            </a:r>
            <a:r>
              <a:rPr lang="en-US" sz="2000" b="0" dirty="0" smtClean="0"/>
              <a:t>. </a:t>
            </a:r>
            <a:r>
              <a:rPr lang="en-US" sz="2000" b="0" dirty="0"/>
              <a:t>F</a:t>
            </a:r>
            <a:r>
              <a:rPr lang="en-US" sz="2000" b="0" dirty="0" smtClean="0"/>
              <a:t>ace </a:t>
            </a:r>
            <a:r>
              <a:rPr lang="en-US" sz="2000" b="0" dirty="0"/>
              <a:t>is our region of interest </a:t>
            </a:r>
            <a:r>
              <a:rPr lang="en-US" sz="2000" b="0" dirty="0" err="1"/>
              <a:t>i.e</a:t>
            </a:r>
            <a:r>
              <a:rPr lang="en-US" sz="2000" b="0" dirty="0"/>
              <a:t> the foreground object and rest is the background image</a:t>
            </a:r>
            <a:r>
              <a:rPr lang="en-US" sz="2000" b="0" dirty="0" smtClean="0"/>
              <a:t>. </a:t>
            </a:r>
            <a:r>
              <a:rPr lang="en-US" sz="2000" b="0" dirty="0"/>
              <a:t>F</a:t>
            </a:r>
            <a:r>
              <a:rPr lang="en-US" sz="2000" b="0" dirty="0" smtClean="0"/>
              <a:t>ace </a:t>
            </a:r>
            <a:r>
              <a:rPr lang="en-US" sz="2000" b="0" dirty="0"/>
              <a:t>detection is done through Viola Jones </a:t>
            </a:r>
            <a:r>
              <a:rPr lang="en-US" sz="2000" b="0" dirty="0" smtClean="0"/>
              <a:t>algorithm </a:t>
            </a:r>
            <a:r>
              <a:rPr lang="en-US" sz="2000" b="0" dirty="0"/>
              <a:t>that was explained in the previous slides</a:t>
            </a:r>
            <a:r>
              <a:rPr lang="en-US" sz="2000" b="0" dirty="0" smtClean="0"/>
              <a:t>.</a:t>
            </a:r>
          </a:p>
          <a:p>
            <a:pPr marL="342900" indent="-342900" algn="just">
              <a:lnSpc>
                <a:spcPct val="100000"/>
              </a:lnSpc>
              <a:buFont typeface="Wingdings" panose="05000000000000000000" pitchFamily="2" charset="2"/>
              <a:buChar char="Ø"/>
            </a:pPr>
            <a:endParaRPr lang="en-US" sz="2000" b="0" dirty="0"/>
          </a:p>
          <a:p>
            <a:pPr algn="just">
              <a:lnSpc>
                <a:spcPct val="100000"/>
              </a:lnSpc>
            </a:pPr>
            <a:r>
              <a:rPr lang="en-US" sz="2000" b="0" dirty="0"/>
              <a:t> </a:t>
            </a:r>
            <a:r>
              <a:rPr lang="en-US" sz="2000" b="0" dirty="0" smtClean="0"/>
              <a:t>                                            </a:t>
            </a:r>
          </a:p>
          <a:p>
            <a:pPr algn="just">
              <a:lnSpc>
                <a:spcPct val="100000"/>
              </a:lnSpc>
            </a:pPr>
            <a:r>
              <a:rPr lang="en-US" sz="2000" b="0" dirty="0"/>
              <a:t> </a:t>
            </a:r>
            <a:r>
              <a:rPr lang="en-US" sz="2000" b="0" dirty="0" smtClean="0"/>
              <a:t>                                        </a:t>
            </a:r>
          </a:p>
        </p:txBody>
      </p:sp>
    </p:spTree>
    <p:extLst>
      <p:ext uri="{BB962C8B-B14F-4D97-AF65-F5344CB8AC3E}">
        <p14:creationId xmlns:p14="http://schemas.microsoft.com/office/powerpoint/2010/main" val="4128051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Implementation(contd..)</a:t>
            </a:r>
            <a:endParaRPr lang="en-US" dirty="0"/>
          </a:p>
        </p:txBody>
      </p:sp>
      <p:sp>
        <p:nvSpPr>
          <p:cNvPr id="3" name="Content Placeholder 2"/>
          <p:cNvSpPr>
            <a:spLocks noGrp="1"/>
          </p:cNvSpPr>
          <p:nvPr>
            <p:ph idx="1"/>
          </p:nvPr>
        </p:nvSpPr>
        <p:spPr>
          <a:xfrm>
            <a:off x="838200" y="1825625"/>
            <a:ext cx="10297438" cy="3848665"/>
          </a:xfrm>
        </p:spPr>
        <p:txBody>
          <a:bodyPr>
            <a:noAutofit/>
          </a:bodyPr>
          <a:lstStyle/>
          <a:p>
            <a:pPr marL="342900" indent="-342900">
              <a:lnSpc>
                <a:spcPct val="110000"/>
              </a:lnSpc>
              <a:buFont typeface="Wingdings" panose="05000000000000000000" pitchFamily="2" charset="2"/>
              <a:buChar char="q"/>
            </a:pPr>
            <a:r>
              <a:rPr lang="en-US" sz="1800" b="0" dirty="0"/>
              <a:t>Detection of eyes and its </a:t>
            </a:r>
            <a:r>
              <a:rPr lang="en-US" sz="1800" b="0" dirty="0" smtClean="0"/>
              <a:t>condition</a:t>
            </a:r>
          </a:p>
          <a:p>
            <a:pPr marL="342900" indent="-342900" algn="just">
              <a:lnSpc>
                <a:spcPct val="110000"/>
              </a:lnSpc>
              <a:buFont typeface="Wingdings" panose="05000000000000000000" pitchFamily="2" charset="2"/>
              <a:buChar char="Ø"/>
            </a:pPr>
            <a:r>
              <a:rPr lang="en-US" sz="1800" b="0" dirty="0"/>
              <a:t>Important factor which helps detect driver fatigue is the state of eyes, i.e. whether they are open or closed. We are locating the position of the eye in the frame taken from the drivers </a:t>
            </a:r>
            <a:r>
              <a:rPr lang="en-US" sz="1800" b="0" dirty="0" smtClean="0"/>
              <a:t>face. </a:t>
            </a:r>
            <a:r>
              <a:rPr lang="en-US" sz="1800" b="0" dirty="0"/>
              <a:t>In the state of fatigue, eyelid muscles subconsciously attempt to accelerate the process of going to </a:t>
            </a:r>
            <a:r>
              <a:rPr lang="en-US" sz="1800" b="0" dirty="0" smtClean="0"/>
              <a:t>sleep.</a:t>
            </a:r>
          </a:p>
          <a:p>
            <a:pPr marL="342900" indent="-342900" algn="just">
              <a:lnSpc>
                <a:spcPct val="110000"/>
              </a:lnSpc>
              <a:buFont typeface="Wingdings" panose="05000000000000000000" pitchFamily="2" charset="2"/>
              <a:buChar char="Ø"/>
            </a:pPr>
            <a:endParaRPr lang="en-US" sz="1800" b="0" dirty="0" smtClean="0"/>
          </a:p>
          <a:p>
            <a:pPr marL="342900" indent="-342900" algn="just">
              <a:lnSpc>
                <a:spcPct val="110000"/>
              </a:lnSpc>
              <a:buFont typeface="Wingdings" panose="05000000000000000000" pitchFamily="2" charset="2"/>
              <a:buChar char="Ø"/>
            </a:pPr>
            <a:r>
              <a:rPr lang="en-US" sz="1800" b="0" dirty="0" smtClean="0"/>
              <a:t>Using </a:t>
            </a:r>
            <a:r>
              <a:rPr lang="en-US" sz="1800" b="0" dirty="0"/>
              <a:t>this property, determining whether eyes are open or closed is done by relying on the difference of brightness intensity of the pupil in the </a:t>
            </a:r>
            <a:r>
              <a:rPr lang="en-US" sz="1800" b="0" dirty="0" smtClean="0"/>
              <a:t>image. Here, in </a:t>
            </a:r>
            <a:r>
              <a:rPr lang="en-US" sz="1800" b="0" dirty="0"/>
              <a:t>this part</a:t>
            </a:r>
          </a:p>
          <a:p>
            <a:pPr marL="507683" lvl="1" algn="just">
              <a:lnSpc>
                <a:spcPct val="110000"/>
              </a:lnSpc>
            </a:pPr>
            <a:r>
              <a:rPr lang="en-US" sz="1800" b="0" dirty="0">
                <a:solidFill>
                  <a:schemeClr val="tx1">
                    <a:lumMod val="75000"/>
                    <a:lumOff val="25000"/>
                  </a:schemeClr>
                </a:solidFill>
              </a:rPr>
              <a:t>1</a:t>
            </a:r>
            <a:r>
              <a:rPr lang="en-US" sz="1800" b="0" dirty="0" smtClean="0">
                <a:solidFill>
                  <a:schemeClr val="tx1">
                    <a:lumMod val="75000"/>
                    <a:lumOff val="25000"/>
                  </a:schemeClr>
                </a:solidFill>
              </a:rPr>
              <a:t>. Eyes </a:t>
            </a:r>
            <a:r>
              <a:rPr lang="en-US" sz="1800" b="0" dirty="0">
                <a:solidFill>
                  <a:schemeClr val="tx1">
                    <a:lumMod val="75000"/>
                    <a:lumOff val="25000"/>
                  </a:schemeClr>
                </a:solidFill>
              </a:rPr>
              <a:t>are detected.</a:t>
            </a:r>
          </a:p>
          <a:p>
            <a:pPr marL="507683" lvl="1" algn="just">
              <a:lnSpc>
                <a:spcPct val="110000"/>
              </a:lnSpc>
            </a:pPr>
            <a:r>
              <a:rPr lang="en-US" sz="1800" b="0" dirty="0">
                <a:solidFill>
                  <a:schemeClr val="tx1">
                    <a:lumMod val="75000"/>
                    <a:lumOff val="25000"/>
                  </a:schemeClr>
                </a:solidFill>
              </a:rPr>
              <a:t>2</a:t>
            </a:r>
            <a:r>
              <a:rPr lang="en-US" sz="1800" b="0" dirty="0" smtClean="0">
                <a:solidFill>
                  <a:schemeClr val="tx1">
                    <a:lumMod val="75000"/>
                    <a:lumOff val="25000"/>
                  </a:schemeClr>
                </a:solidFill>
              </a:rPr>
              <a:t>. Eyes </a:t>
            </a:r>
            <a:r>
              <a:rPr lang="en-US" sz="1800" b="0" dirty="0">
                <a:solidFill>
                  <a:schemeClr val="tx1">
                    <a:lumMod val="75000"/>
                    <a:lumOff val="25000"/>
                  </a:schemeClr>
                </a:solidFill>
              </a:rPr>
              <a:t>are segmented from the </a:t>
            </a:r>
            <a:r>
              <a:rPr lang="en-US" sz="1800" b="0" dirty="0" smtClean="0">
                <a:solidFill>
                  <a:schemeClr val="tx1">
                    <a:lumMod val="75000"/>
                    <a:lumOff val="25000"/>
                  </a:schemeClr>
                </a:solidFill>
              </a:rPr>
              <a:t>face</a:t>
            </a:r>
          </a:p>
          <a:p>
            <a:pPr marL="507683" lvl="1" algn="just">
              <a:lnSpc>
                <a:spcPct val="110000"/>
              </a:lnSpc>
            </a:pPr>
            <a:r>
              <a:rPr lang="en-US" sz="1800" b="0" dirty="0" smtClean="0">
                <a:solidFill>
                  <a:schemeClr val="tx1">
                    <a:lumMod val="75000"/>
                    <a:lumOff val="25000"/>
                  </a:schemeClr>
                </a:solidFill>
              </a:rPr>
              <a:t>3. Edge detection is done to detect the edges of the eyes</a:t>
            </a:r>
            <a:endParaRPr lang="en-US" sz="1800" b="0" dirty="0">
              <a:solidFill>
                <a:schemeClr val="tx1">
                  <a:lumMod val="75000"/>
                  <a:lumOff val="25000"/>
                </a:schemeClr>
              </a:solidFill>
            </a:endParaRPr>
          </a:p>
          <a:p>
            <a:pPr lvl="1" algn="just">
              <a:lnSpc>
                <a:spcPct val="110000"/>
              </a:lnSpc>
            </a:pPr>
            <a:r>
              <a:rPr lang="en-US" sz="1800" dirty="0">
                <a:solidFill>
                  <a:schemeClr val="tx1">
                    <a:lumMod val="75000"/>
                    <a:lumOff val="25000"/>
                  </a:schemeClr>
                </a:solidFill>
              </a:rPr>
              <a:t/>
            </a:r>
            <a:br>
              <a:rPr lang="en-US" sz="1800" dirty="0">
                <a:solidFill>
                  <a:schemeClr val="tx1">
                    <a:lumMod val="75000"/>
                    <a:lumOff val="25000"/>
                  </a:schemeClr>
                </a:solidFill>
              </a:rPr>
            </a:br>
            <a:endParaRPr lang="en-US" sz="1800" dirty="0">
              <a:solidFill>
                <a:schemeClr val="tx1">
                  <a:lumMod val="75000"/>
                  <a:lumOff val="25000"/>
                </a:schemeClr>
              </a:solidFill>
            </a:endParaRPr>
          </a:p>
        </p:txBody>
      </p:sp>
    </p:spTree>
    <p:extLst>
      <p:ext uri="{BB962C8B-B14F-4D97-AF65-F5344CB8AC3E}">
        <p14:creationId xmlns:p14="http://schemas.microsoft.com/office/powerpoint/2010/main" val="32988511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Implementation(contd..)</a:t>
            </a:r>
            <a:endParaRPr lang="en-US" dirty="0"/>
          </a:p>
        </p:txBody>
      </p:sp>
      <p:sp>
        <p:nvSpPr>
          <p:cNvPr id="3" name="Content Placeholder 2"/>
          <p:cNvSpPr>
            <a:spLocks noGrp="1"/>
          </p:cNvSpPr>
          <p:nvPr>
            <p:ph idx="1"/>
          </p:nvPr>
        </p:nvSpPr>
        <p:spPr>
          <a:xfrm>
            <a:off x="838200" y="1850677"/>
            <a:ext cx="10515600" cy="4351338"/>
          </a:xfrm>
        </p:spPr>
        <p:txBody>
          <a:bodyPr>
            <a:normAutofit lnSpcReduction="10000"/>
          </a:bodyPr>
          <a:lstStyle/>
          <a:p>
            <a:pPr algn="just">
              <a:lnSpc>
                <a:spcPct val="120000"/>
              </a:lnSpc>
            </a:pPr>
            <a:r>
              <a:rPr lang="en-US" sz="2200" b="0" dirty="0" smtClean="0">
                <a:solidFill>
                  <a:schemeClr val="tx1"/>
                </a:solidFill>
              </a:rPr>
              <a:t>1. </a:t>
            </a:r>
            <a:r>
              <a:rPr lang="en-US" sz="2200" dirty="0" smtClean="0">
                <a:solidFill>
                  <a:schemeClr val="tx1"/>
                </a:solidFill>
              </a:rPr>
              <a:t>Eyes </a:t>
            </a:r>
            <a:r>
              <a:rPr lang="en-US" sz="2200" dirty="0">
                <a:solidFill>
                  <a:schemeClr val="tx1"/>
                </a:solidFill>
              </a:rPr>
              <a:t>are </a:t>
            </a:r>
            <a:r>
              <a:rPr lang="en-US" sz="2200" dirty="0" smtClean="0">
                <a:solidFill>
                  <a:schemeClr val="tx1"/>
                </a:solidFill>
              </a:rPr>
              <a:t>detected</a:t>
            </a:r>
            <a:r>
              <a:rPr lang="en-US" sz="2200" b="0" dirty="0" smtClean="0">
                <a:solidFill>
                  <a:schemeClr val="tx1"/>
                </a:solidFill>
              </a:rPr>
              <a:t>: </a:t>
            </a:r>
            <a:r>
              <a:rPr lang="en-US" sz="2200" b="0" dirty="0"/>
              <a:t>A</a:t>
            </a:r>
            <a:r>
              <a:rPr lang="en-US" sz="2200" b="0" dirty="0" smtClean="0"/>
              <a:t>fter </a:t>
            </a:r>
            <a:r>
              <a:rPr lang="en-US" sz="2200" b="0" dirty="0"/>
              <a:t>detecting face the second step is to detect eyes from the face which is done through viola jones algorithm.</a:t>
            </a:r>
          </a:p>
          <a:p>
            <a:pPr algn="just">
              <a:lnSpc>
                <a:spcPct val="120000"/>
              </a:lnSpc>
            </a:pPr>
            <a:endParaRPr lang="en-US" sz="2200" b="0" dirty="0" smtClean="0">
              <a:solidFill>
                <a:schemeClr val="tx1"/>
              </a:solidFill>
            </a:endParaRPr>
          </a:p>
          <a:p>
            <a:pPr algn="just">
              <a:lnSpc>
                <a:spcPct val="120000"/>
              </a:lnSpc>
            </a:pPr>
            <a:r>
              <a:rPr lang="en-US" sz="2200" b="0" dirty="0" smtClean="0">
                <a:solidFill>
                  <a:schemeClr val="tx1"/>
                </a:solidFill>
              </a:rPr>
              <a:t>2. </a:t>
            </a:r>
            <a:r>
              <a:rPr lang="en-US" sz="2200" dirty="0" smtClean="0">
                <a:solidFill>
                  <a:schemeClr val="tx1"/>
                </a:solidFill>
              </a:rPr>
              <a:t>Eyes </a:t>
            </a:r>
            <a:r>
              <a:rPr lang="en-US" sz="2200" dirty="0">
                <a:solidFill>
                  <a:schemeClr val="tx1"/>
                </a:solidFill>
              </a:rPr>
              <a:t>are segmented from the </a:t>
            </a:r>
            <a:r>
              <a:rPr lang="en-US" sz="2200" dirty="0" smtClean="0">
                <a:solidFill>
                  <a:schemeClr val="tx1"/>
                </a:solidFill>
              </a:rPr>
              <a:t>face: </a:t>
            </a:r>
            <a:r>
              <a:rPr lang="en-US" sz="2200" b="0" dirty="0"/>
              <a:t>A</a:t>
            </a:r>
            <a:r>
              <a:rPr lang="en-US" sz="2200" b="0" dirty="0" smtClean="0"/>
              <a:t>fter </a:t>
            </a:r>
            <a:r>
              <a:rPr lang="en-US" sz="2200" b="0" dirty="0"/>
              <a:t>eye detection eyes need to be segmented from the image for further processing.</a:t>
            </a:r>
          </a:p>
          <a:p>
            <a:pPr algn="just">
              <a:lnSpc>
                <a:spcPct val="120000"/>
              </a:lnSpc>
            </a:pPr>
            <a:r>
              <a:rPr lang="en-US" sz="2200" b="0" dirty="0"/>
              <a:t> </a:t>
            </a:r>
            <a:r>
              <a:rPr lang="en-US" sz="2200" b="0" dirty="0" smtClean="0"/>
              <a:t>     </a:t>
            </a:r>
            <a:r>
              <a:rPr lang="en-US" sz="2200" b="0" dirty="0" err="1" smtClean="0"/>
              <a:t>i</a:t>
            </a:r>
            <a:r>
              <a:rPr lang="en-US" sz="2200" b="0" dirty="0" smtClean="0"/>
              <a:t>)eyes </a:t>
            </a:r>
            <a:r>
              <a:rPr lang="en-US" sz="2200" b="0" dirty="0"/>
              <a:t>are segmented means both left eye and right eye are separated.</a:t>
            </a:r>
          </a:p>
          <a:p>
            <a:pPr algn="just">
              <a:lnSpc>
                <a:spcPct val="120000"/>
              </a:lnSpc>
            </a:pPr>
            <a:r>
              <a:rPr lang="en-US" sz="2200" b="0" dirty="0" smtClean="0"/>
              <a:t>      ii)these </a:t>
            </a:r>
            <a:r>
              <a:rPr lang="en-US" sz="2200" b="0" dirty="0"/>
              <a:t>separated eye images are converted to grayscale for easier computation</a:t>
            </a:r>
            <a:r>
              <a:rPr lang="en-US" sz="2200" b="0" dirty="0" smtClean="0"/>
              <a:t>.</a:t>
            </a:r>
          </a:p>
          <a:p>
            <a:pPr algn="just">
              <a:lnSpc>
                <a:spcPct val="120000"/>
              </a:lnSpc>
            </a:pPr>
            <a:endParaRPr lang="en-US" sz="2200" b="0" dirty="0" smtClean="0">
              <a:solidFill>
                <a:schemeClr val="tx1"/>
              </a:solidFill>
            </a:endParaRPr>
          </a:p>
          <a:p>
            <a:pPr algn="just">
              <a:lnSpc>
                <a:spcPct val="120000"/>
              </a:lnSpc>
            </a:pPr>
            <a:r>
              <a:rPr lang="en-US" sz="2200" b="0" dirty="0" smtClean="0">
                <a:solidFill>
                  <a:schemeClr val="tx1"/>
                </a:solidFill>
              </a:rPr>
              <a:t>3. </a:t>
            </a:r>
            <a:r>
              <a:rPr lang="en-US" sz="2200" dirty="0" smtClean="0">
                <a:solidFill>
                  <a:schemeClr val="tx1"/>
                </a:solidFill>
              </a:rPr>
              <a:t>Edge </a:t>
            </a:r>
            <a:r>
              <a:rPr lang="en-US" sz="2200" dirty="0">
                <a:solidFill>
                  <a:schemeClr val="tx1"/>
                </a:solidFill>
              </a:rPr>
              <a:t>detection is done to detect the edges of the </a:t>
            </a:r>
            <a:r>
              <a:rPr lang="en-US" sz="2200" dirty="0" smtClean="0">
                <a:solidFill>
                  <a:schemeClr val="tx1"/>
                </a:solidFill>
              </a:rPr>
              <a:t>eyes</a:t>
            </a:r>
            <a:r>
              <a:rPr lang="en-US" sz="22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6398788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Implementation(contd..)</a:t>
            </a:r>
            <a:endParaRPr lang="en-US" dirty="0"/>
          </a:p>
        </p:txBody>
      </p:sp>
      <p:sp>
        <p:nvSpPr>
          <p:cNvPr id="3" name="Content Placeholder 2"/>
          <p:cNvSpPr>
            <a:spLocks noGrp="1"/>
          </p:cNvSpPr>
          <p:nvPr>
            <p:ph idx="1"/>
          </p:nvPr>
        </p:nvSpPr>
        <p:spPr/>
        <p:txBody>
          <a:bodyPr>
            <a:normAutofit/>
          </a:bodyPr>
          <a:lstStyle/>
          <a:p>
            <a:pPr marL="342900" indent="-342900" algn="just">
              <a:lnSpc>
                <a:spcPct val="100000"/>
              </a:lnSpc>
              <a:buFont typeface="Wingdings" panose="05000000000000000000" pitchFamily="2" charset="2"/>
              <a:buChar char="§"/>
            </a:pPr>
            <a:r>
              <a:rPr lang="en-US" b="0" dirty="0" smtClean="0"/>
              <a:t>Find </a:t>
            </a:r>
            <a:r>
              <a:rPr lang="en-US" b="0" dirty="0"/>
              <a:t>the </a:t>
            </a:r>
            <a:r>
              <a:rPr lang="en-US" b="0" dirty="0" smtClean="0"/>
              <a:t>gradient </a:t>
            </a:r>
            <a:r>
              <a:rPr lang="en-US" b="0" dirty="0"/>
              <a:t>of the </a:t>
            </a:r>
            <a:r>
              <a:rPr lang="en-US" b="0" dirty="0" smtClean="0"/>
              <a:t>pixel.</a:t>
            </a:r>
            <a:endParaRPr lang="en-US" b="0" dirty="0"/>
          </a:p>
          <a:p>
            <a:pPr algn="just">
              <a:lnSpc>
                <a:spcPct val="100000"/>
              </a:lnSpc>
              <a:spcBef>
                <a:spcPts val="600"/>
              </a:spcBef>
            </a:pPr>
            <a:endParaRPr lang="en-US" b="0" dirty="0"/>
          </a:p>
          <a:p>
            <a:pPr marL="342900" indent="-342900" algn="just">
              <a:lnSpc>
                <a:spcPct val="100000"/>
              </a:lnSpc>
              <a:spcBef>
                <a:spcPts val="600"/>
              </a:spcBef>
              <a:buFont typeface="Wingdings" panose="05000000000000000000" pitchFamily="2" charset="2"/>
              <a:buChar char="§"/>
            </a:pPr>
            <a:r>
              <a:rPr lang="en-US" b="0" dirty="0" smtClean="0"/>
              <a:t>The </a:t>
            </a:r>
            <a:r>
              <a:rPr lang="en-US" b="0" dirty="0"/>
              <a:t>gradient is a vector, whose </a:t>
            </a:r>
            <a:r>
              <a:rPr lang="en-US" b="0" dirty="0" smtClean="0"/>
              <a:t>components </a:t>
            </a:r>
            <a:r>
              <a:rPr lang="en-US" b="0" dirty="0"/>
              <a:t>measure how </a:t>
            </a:r>
            <a:r>
              <a:rPr lang="en-US" b="0" dirty="0" smtClean="0"/>
              <a:t>rapid pixel</a:t>
            </a:r>
          </a:p>
          <a:p>
            <a:pPr algn="just">
              <a:lnSpc>
                <a:spcPct val="100000"/>
              </a:lnSpc>
              <a:spcBef>
                <a:spcPts val="600"/>
              </a:spcBef>
            </a:pPr>
            <a:r>
              <a:rPr lang="en-US" b="0" dirty="0"/>
              <a:t> </a:t>
            </a:r>
            <a:r>
              <a:rPr lang="en-US" b="0" dirty="0" smtClean="0"/>
              <a:t>   value </a:t>
            </a:r>
            <a:r>
              <a:rPr lang="en-US" b="0" dirty="0"/>
              <a:t>are changing with distance in the x and y direction</a:t>
            </a:r>
          </a:p>
          <a:p>
            <a:pPr algn="just">
              <a:lnSpc>
                <a:spcPct val="100000"/>
              </a:lnSpc>
              <a:spcBef>
                <a:spcPts val="600"/>
              </a:spcBef>
            </a:pPr>
            <a:endParaRPr lang="en-US" dirty="0"/>
          </a:p>
        </p:txBody>
      </p:sp>
      <p:pic>
        <p:nvPicPr>
          <p:cNvPr id="4" name="Picture 3"/>
          <p:cNvPicPr/>
          <p:nvPr/>
        </p:nvPicPr>
        <p:blipFill>
          <a:blip r:embed="rId2"/>
          <a:stretch>
            <a:fillRect/>
          </a:stretch>
        </p:blipFill>
        <p:spPr>
          <a:xfrm>
            <a:off x="4625135" y="4438270"/>
            <a:ext cx="2085975" cy="1028700"/>
          </a:xfrm>
          <a:prstGeom prst="rect">
            <a:avLst/>
          </a:prstGeom>
        </p:spPr>
      </p:pic>
    </p:spTree>
    <p:extLst>
      <p:ext uri="{BB962C8B-B14F-4D97-AF65-F5344CB8AC3E}">
        <p14:creationId xmlns:p14="http://schemas.microsoft.com/office/powerpoint/2010/main" val="21697818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079" y="88679"/>
            <a:ext cx="10515600" cy="1176596"/>
          </a:xfrm>
        </p:spPr>
        <p:txBody>
          <a:bodyPr/>
          <a:lstStyle/>
          <a:p>
            <a:r>
              <a:rPr lang="en-US" dirty="0" smtClean="0"/>
              <a:t>Implementation(contd..)</a:t>
            </a:r>
            <a:endParaRPr lang="en-US" dirty="0"/>
          </a:p>
        </p:txBody>
      </p:sp>
      <p:sp>
        <p:nvSpPr>
          <p:cNvPr id="9"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190500" y="3988025"/>
            <a:ext cx="1191577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dirty="0">
                <a:solidFill>
                  <a:schemeClr val="tx1">
                    <a:lumMod val="75000"/>
                    <a:lumOff val="25000"/>
                  </a:schemeClr>
                </a:solidFill>
                <a:latin typeface="+mj-lt"/>
              </a:rPr>
              <a:t/>
            </a:r>
            <a:br>
              <a:rPr lang="en-US" sz="1600" dirty="0">
                <a:solidFill>
                  <a:schemeClr val="tx1">
                    <a:lumMod val="75000"/>
                    <a:lumOff val="25000"/>
                  </a:schemeClr>
                </a:solidFill>
                <a:latin typeface="+mj-lt"/>
              </a:rPr>
            </a:br>
            <a:endParaRPr kumimoji="0" lang="en-US" altLang="en-US" sz="1600" i="0" u="none" strike="noStrike" cap="none" normalizeH="0" baseline="0" dirty="0" smtClean="0">
              <a:ln>
                <a:noFill/>
              </a:ln>
              <a:solidFill>
                <a:schemeClr val="tx1">
                  <a:lumMod val="75000"/>
                  <a:lumOff val="25000"/>
                </a:schemeClr>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lumMod val="75000"/>
                    <a:lumOff val="25000"/>
                  </a:schemeClr>
                </a:solidFill>
                <a:effectLst/>
                <a:latin typeface="+mj-lt"/>
                <a:ea typeface="Times New Roman" pitchFamily="18" charset="0"/>
                <a:cs typeface="Arial" pitchFamily="34" charset="0"/>
              </a:rPr>
              <a:t/>
            </a:r>
            <a:br>
              <a:rPr kumimoji="0" lang="en-US" altLang="en-US" sz="1600" b="0" i="0" u="none" strike="noStrike" cap="none" normalizeH="0" baseline="0" dirty="0" smtClean="0">
                <a:ln>
                  <a:noFill/>
                </a:ln>
                <a:solidFill>
                  <a:schemeClr val="tx1">
                    <a:lumMod val="75000"/>
                    <a:lumOff val="25000"/>
                  </a:schemeClr>
                </a:solidFill>
                <a:effectLst/>
                <a:latin typeface="+mj-lt"/>
                <a:ea typeface="Times New Roman" pitchFamily="18" charset="0"/>
                <a:cs typeface="Arial" pitchFamily="34" charset="0"/>
              </a:rPr>
            </a:br>
            <a:r>
              <a:rPr kumimoji="0" lang="en-US" altLang="en-US" sz="1600" b="0" i="0" u="none" strike="noStrike" cap="none" normalizeH="0" baseline="0" dirty="0" smtClean="0">
                <a:ln>
                  <a:noFill/>
                </a:ln>
                <a:solidFill>
                  <a:schemeClr val="tx1">
                    <a:lumMod val="75000"/>
                    <a:lumOff val="25000"/>
                  </a:schemeClr>
                </a:solidFill>
                <a:effectLst/>
                <a:latin typeface="Arial" pitchFamily="34" charset="0"/>
                <a:ea typeface="Times New Roman" pitchFamily="18" charset="0"/>
                <a:cs typeface="Arial" pitchFamily="34" charset="0"/>
              </a:rPr>
              <a:t/>
            </a:r>
            <a:br>
              <a:rPr kumimoji="0" lang="en-US" altLang="en-US" sz="1600" b="0" i="0" u="none" strike="noStrike" cap="none" normalizeH="0" baseline="0" dirty="0" smtClean="0">
                <a:ln>
                  <a:noFill/>
                </a:ln>
                <a:solidFill>
                  <a:schemeClr val="tx1">
                    <a:lumMod val="75000"/>
                    <a:lumOff val="25000"/>
                  </a:schemeClr>
                </a:solidFill>
                <a:effectLst/>
                <a:latin typeface="Arial" pitchFamily="34" charset="0"/>
                <a:ea typeface="Times New Roman" pitchFamily="18" charset="0"/>
                <a:cs typeface="Arial" pitchFamily="34" charset="0"/>
              </a:rPr>
            </a:br>
            <a:endParaRPr kumimoji="0" lang="en-US" altLang="en-US" sz="1600" b="0" i="0" u="none" strike="noStrike" cap="none" normalizeH="0" baseline="0" dirty="0" smtClean="0">
              <a:ln>
                <a:noFill/>
              </a:ln>
              <a:solidFill>
                <a:schemeClr val="tx1">
                  <a:lumMod val="75000"/>
                  <a:lumOff val="25000"/>
                </a:schemeClr>
              </a:solidFill>
              <a:effectLst/>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841168449"/>
              </p:ext>
            </p:extLst>
          </p:nvPr>
        </p:nvGraphicFramePr>
        <p:xfrm>
          <a:off x="990116" y="1990193"/>
          <a:ext cx="8128000" cy="296672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gridCol w="1016000"/>
                <a:gridCol w="1016000"/>
              </a:tblGrid>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r>
              <a:tr h="370840">
                <a:tc>
                  <a:txBody>
                    <a:bodyPr/>
                    <a:lstStyle/>
                    <a:p>
                      <a:endParaRPr lang="en-GB" dirty="0"/>
                    </a:p>
                  </a:txBody>
                  <a:tcPr/>
                </a:tc>
                <a:tc>
                  <a:txBody>
                    <a:bodyPr/>
                    <a:lstStyle/>
                    <a:p>
                      <a:endParaRPr lang="en-GB" dirty="0">
                        <a:solidFill>
                          <a:srgbClr val="FF0000"/>
                        </a:solidFill>
                      </a:endParaRPr>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tc>
                <a:tc>
                  <a:txBody>
                    <a:bodyPr/>
                    <a:lstStyle/>
                    <a:p>
                      <a:endParaRPr lang="en-GB" dirty="0"/>
                    </a:p>
                  </a:txBody>
                  <a:tcPr/>
                </a:tc>
              </a:tr>
              <a:tr h="370840">
                <a:tc>
                  <a:txBody>
                    <a:bodyPr/>
                    <a:lstStyle/>
                    <a:p>
                      <a:endParaRPr lang="en-GB" dirty="0"/>
                    </a:p>
                  </a:txBody>
                  <a:tcPr/>
                </a:tc>
                <a:tc>
                  <a:txBody>
                    <a:bodyPr/>
                    <a:lstStyle/>
                    <a:p>
                      <a:endParaRPr lang="en-GB" dirty="0">
                        <a:solidFill>
                          <a:srgbClr val="FF0000"/>
                        </a:solidFill>
                      </a:endParaRPr>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tc>
                <a:tc>
                  <a:txBody>
                    <a:bodyPr/>
                    <a:lstStyle/>
                    <a:p>
                      <a:endParaRPr lang="en-GB" dirty="0"/>
                    </a:p>
                  </a:txBody>
                  <a:tcPr/>
                </a:tc>
              </a:tr>
              <a:tr h="370840">
                <a:tc>
                  <a:txBody>
                    <a:bodyPr/>
                    <a:lstStyle/>
                    <a:p>
                      <a:endParaRPr lang="en-GB" dirty="0"/>
                    </a:p>
                  </a:txBody>
                  <a:tcPr/>
                </a:tc>
                <a:tc>
                  <a:txBody>
                    <a:bodyPr/>
                    <a:lstStyle/>
                    <a:p>
                      <a:endParaRPr lang="en-GB" dirty="0">
                        <a:solidFill>
                          <a:srgbClr val="FF0000"/>
                        </a:solidFill>
                      </a:endParaRPr>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tc>
                <a:tc>
                  <a:txBody>
                    <a:bodyPr/>
                    <a:lstStyle/>
                    <a:p>
                      <a:endParaRPr lang="en-GB" dirty="0"/>
                    </a:p>
                  </a:txBody>
                  <a:tcPr/>
                </a:tc>
              </a:tr>
              <a:tr h="370840">
                <a:tc>
                  <a:txBody>
                    <a:bodyPr/>
                    <a:lstStyle/>
                    <a:p>
                      <a:endParaRPr lang="en-GB" dirty="0"/>
                    </a:p>
                  </a:txBody>
                  <a:tcPr/>
                </a:tc>
                <a:tc>
                  <a:txBody>
                    <a:bodyPr/>
                    <a:lstStyle/>
                    <a:p>
                      <a:endParaRPr lang="en-GB" dirty="0">
                        <a:solidFill>
                          <a:srgbClr val="FF0000"/>
                        </a:solidFill>
                      </a:endParaRPr>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tc>
                <a:tc>
                  <a:txBody>
                    <a:bodyPr/>
                    <a:lstStyle/>
                    <a:p>
                      <a:endParaRPr lang="en-GB" dirty="0"/>
                    </a:p>
                  </a:txBody>
                  <a:tcPr/>
                </a:tc>
              </a:tr>
              <a:tr h="370840">
                <a:tc>
                  <a:txBody>
                    <a:bodyPr/>
                    <a:lstStyle/>
                    <a:p>
                      <a:endParaRPr lang="en-GB" dirty="0"/>
                    </a:p>
                  </a:txBody>
                  <a:tcPr/>
                </a:tc>
                <a:tc>
                  <a:txBody>
                    <a:bodyPr/>
                    <a:lstStyle/>
                    <a:p>
                      <a:endParaRPr lang="en-GB" dirty="0">
                        <a:solidFill>
                          <a:srgbClr val="FF0000"/>
                        </a:solidFill>
                      </a:endParaRPr>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tc>
                <a:tc>
                  <a:txBody>
                    <a:bodyPr/>
                    <a:lstStyle/>
                    <a:p>
                      <a:endParaRPr lang="en-GB" dirty="0"/>
                    </a:p>
                  </a:txBody>
                  <a:tcPr/>
                </a:tc>
              </a:tr>
              <a:tr h="370840">
                <a:tc>
                  <a:txBody>
                    <a:bodyPr/>
                    <a:lstStyle/>
                    <a:p>
                      <a:endParaRPr lang="en-GB" dirty="0"/>
                    </a:p>
                  </a:txBody>
                  <a:tcPr/>
                </a:tc>
                <a:tc>
                  <a:txBody>
                    <a:bodyPr/>
                    <a:lstStyle/>
                    <a:p>
                      <a:endParaRPr lang="en-GB" dirty="0">
                        <a:solidFill>
                          <a:srgbClr val="FF0000"/>
                        </a:solidFill>
                      </a:endParaRPr>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solidFill>
                      <a:schemeClr val="accent1">
                        <a:lumMod val="75000"/>
                      </a:schemeClr>
                    </a:solidFill>
                  </a:tcPr>
                </a:tc>
                <a:tc>
                  <a:txBody>
                    <a:bodyPr/>
                    <a:lstStyle/>
                    <a:p>
                      <a:endParaRPr lang="en-GB" dirty="0"/>
                    </a:p>
                  </a:txBody>
                  <a:tcPr/>
                </a:tc>
                <a:tc>
                  <a:txBody>
                    <a:bodyPr/>
                    <a:lstStyle/>
                    <a:p>
                      <a:endParaRPr lang="en-GB" dirty="0"/>
                    </a:p>
                  </a:txBody>
                  <a:tcPr/>
                </a:tc>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r>
            </a:tbl>
          </a:graphicData>
        </a:graphic>
      </p:graphicFrame>
    </p:spTree>
    <p:extLst>
      <p:ext uri="{BB962C8B-B14F-4D97-AF65-F5344CB8AC3E}">
        <p14:creationId xmlns:p14="http://schemas.microsoft.com/office/powerpoint/2010/main" val="21864730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079" y="88679"/>
            <a:ext cx="10515600" cy="1176596"/>
          </a:xfrm>
        </p:spPr>
        <p:txBody>
          <a:bodyPr/>
          <a:lstStyle/>
          <a:p>
            <a:r>
              <a:rPr lang="en-US" dirty="0" smtClean="0"/>
              <a:t>Implementation(contd..)</a:t>
            </a:r>
            <a:endParaRPr lang="en-US" dirty="0"/>
          </a:p>
        </p:txBody>
      </p:sp>
      <p:sp>
        <p:nvSpPr>
          <p:cNvPr id="9"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190500" y="3988025"/>
            <a:ext cx="1191577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dirty="0">
                <a:solidFill>
                  <a:schemeClr val="tx1">
                    <a:lumMod val="75000"/>
                    <a:lumOff val="25000"/>
                  </a:schemeClr>
                </a:solidFill>
                <a:latin typeface="+mj-lt"/>
              </a:rPr>
              <a:t/>
            </a:r>
            <a:br>
              <a:rPr lang="en-US" sz="1600" dirty="0">
                <a:solidFill>
                  <a:schemeClr val="tx1">
                    <a:lumMod val="75000"/>
                    <a:lumOff val="25000"/>
                  </a:schemeClr>
                </a:solidFill>
                <a:latin typeface="+mj-lt"/>
              </a:rPr>
            </a:br>
            <a:endParaRPr kumimoji="0" lang="en-US" altLang="en-US" sz="1600" i="0" u="none" strike="noStrike" cap="none" normalizeH="0" baseline="0" dirty="0" smtClean="0">
              <a:ln>
                <a:noFill/>
              </a:ln>
              <a:solidFill>
                <a:schemeClr val="tx1">
                  <a:lumMod val="75000"/>
                  <a:lumOff val="25000"/>
                </a:schemeClr>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lumMod val="75000"/>
                    <a:lumOff val="25000"/>
                  </a:schemeClr>
                </a:solidFill>
                <a:effectLst/>
                <a:latin typeface="+mj-lt"/>
                <a:ea typeface="Times New Roman" pitchFamily="18" charset="0"/>
                <a:cs typeface="Arial" pitchFamily="34" charset="0"/>
              </a:rPr>
              <a:t/>
            </a:r>
            <a:br>
              <a:rPr kumimoji="0" lang="en-US" altLang="en-US" sz="1600" b="0" i="0" u="none" strike="noStrike" cap="none" normalizeH="0" baseline="0" dirty="0" smtClean="0">
                <a:ln>
                  <a:noFill/>
                </a:ln>
                <a:solidFill>
                  <a:schemeClr val="tx1">
                    <a:lumMod val="75000"/>
                    <a:lumOff val="25000"/>
                  </a:schemeClr>
                </a:solidFill>
                <a:effectLst/>
                <a:latin typeface="+mj-lt"/>
                <a:ea typeface="Times New Roman" pitchFamily="18" charset="0"/>
                <a:cs typeface="Arial" pitchFamily="34" charset="0"/>
              </a:rPr>
            </a:br>
            <a:r>
              <a:rPr kumimoji="0" lang="en-US" altLang="en-US" sz="1600" b="0" i="0" u="none" strike="noStrike" cap="none" normalizeH="0" baseline="0" dirty="0" smtClean="0">
                <a:ln>
                  <a:noFill/>
                </a:ln>
                <a:solidFill>
                  <a:schemeClr val="tx1">
                    <a:lumMod val="75000"/>
                    <a:lumOff val="25000"/>
                  </a:schemeClr>
                </a:solidFill>
                <a:effectLst/>
                <a:latin typeface="Arial" pitchFamily="34" charset="0"/>
                <a:ea typeface="Times New Roman" pitchFamily="18" charset="0"/>
                <a:cs typeface="Arial" pitchFamily="34" charset="0"/>
              </a:rPr>
              <a:t/>
            </a:r>
            <a:br>
              <a:rPr kumimoji="0" lang="en-US" altLang="en-US" sz="1600" b="0" i="0" u="none" strike="noStrike" cap="none" normalizeH="0" baseline="0" dirty="0" smtClean="0">
                <a:ln>
                  <a:noFill/>
                </a:ln>
                <a:solidFill>
                  <a:schemeClr val="tx1">
                    <a:lumMod val="75000"/>
                    <a:lumOff val="25000"/>
                  </a:schemeClr>
                </a:solidFill>
                <a:effectLst/>
                <a:latin typeface="Arial" pitchFamily="34" charset="0"/>
                <a:ea typeface="Times New Roman" pitchFamily="18" charset="0"/>
                <a:cs typeface="Arial" pitchFamily="34" charset="0"/>
              </a:rPr>
            </a:br>
            <a:endParaRPr kumimoji="0" lang="en-US" altLang="en-US" sz="1600" b="0" i="0" u="none" strike="noStrike" cap="none" normalizeH="0" baseline="0" dirty="0" smtClean="0">
              <a:ln>
                <a:noFill/>
              </a:ln>
              <a:solidFill>
                <a:schemeClr val="tx1">
                  <a:lumMod val="75000"/>
                  <a:lumOff val="25000"/>
                </a:schemeClr>
              </a:solidFill>
              <a:effectLst/>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087925889"/>
              </p:ext>
            </p:extLst>
          </p:nvPr>
        </p:nvGraphicFramePr>
        <p:xfrm>
          <a:off x="990116" y="1990193"/>
          <a:ext cx="3669568" cy="2942557"/>
        </p:xfrm>
        <a:graphic>
          <a:graphicData uri="http://schemas.openxmlformats.org/drawingml/2006/table">
            <a:tbl>
              <a:tblPr firstRow="1" bandRow="1">
                <a:tableStyleId>{5940675A-B579-460E-94D1-54222C63F5DA}</a:tableStyleId>
              </a:tblPr>
              <a:tblGrid>
                <a:gridCol w="458696"/>
                <a:gridCol w="458696"/>
                <a:gridCol w="458696"/>
                <a:gridCol w="458696"/>
                <a:gridCol w="458696"/>
                <a:gridCol w="458696"/>
                <a:gridCol w="458696"/>
                <a:gridCol w="458696"/>
              </a:tblGrid>
              <a:tr h="186505">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r>
              <a:tr h="186505">
                <a:tc>
                  <a:txBody>
                    <a:bodyPr/>
                    <a:lstStyle/>
                    <a:p>
                      <a:r>
                        <a:rPr lang="en-GB" dirty="0" smtClean="0"/>
                        <a:t>0</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r>
              <a:tr h="186505">
                <a:tc>
                  <a:txBody>
                    <a:bodyPr/>
                    <a:lstStyle/>
                    <a:p>
                      <a:r>
                        <a:rPr lang="en-GB" dirty="0" smtClean="0"/>
                        <a:t>0</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r>
              <a:tr h="382237">
                <a:tc>
                  <a:txBody>
                    <a:bodyPr/>
                    <a:lstStyle/>
                    <a:p>
                      <a:r>
                        <a:rPr lang="en-GB" dirty="0" smtClean="0"/>
                        <a:t>0</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r>
              <a:tr h="186505">
                <a:tc>
                  <a:txBody>
                    <a:bodyPr/>
                    <a:lstStyle/>
                    <a:p>
                      <a:r>
                        <a:rPr lang="en-GB" dirty="0" smtClean="0"/>
                        <a:t>0</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r>
              <a:tr h="186505">
                <a:tc>
                  <a:txBody>
                    <a:bodyPr/>
                    <a:lstStyle/>
                    <a:p>
                      <a:r>
                        <a:rPr lang="en-GB" dirty="0" smtClean="0"/>
                        <a:t>0</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r>
              <a:tr h="186505">
                <a:tc>
                  <a:txBody>
                    <a:bodyPr/>
                    <a:lstStyle/>
                    <a:p>
                      <a:r>
                        <a:rPr lang="en-GB" dirty="0" smtClean="0"/>
                        <a:t>0</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1</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r>
              <a:tr h="186505">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c>
                  <a:txBody>
                    <a:bodyPr/>
                    <a:lstStyle/>
                    <a:p>
                      <a:r>
                        <a:rPr lang="en-GB" dirty="0" smtClean="0"/>
                        <a:t>0</a:t>
                      </a:r>
                      <a:endParaRPr lang="en-GB" dirty="0"/>
                    </a:p>
                  </a:txBody>
                  <a:tcPr/>
                </a:tc>
              </a:tr>
            </a:tbl>
          </a:graphicData>
        </a:graphic>
      </p:graphicFrame>
      <p:sp>
        <p:nvSpPr>
          <p:cNvPr id="3" name="Rectangle 2"/>
          <p:cNvSpPr/>
          <p:nvPr/>
        </p:nvSpPr>
        <p:spPr>
          <a:xfrm>
            <a:off x="6601216" y="2480153"/>
            <a:ext cx="2893513" cy="2104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 name="Right Arrow 3"/>
          <p:cNvSpPr/>
          <p:nvPr/>
        </p:nvSpPr>
        <p:spPr>
          <a:xfrm>
            <a:off x="5135671" y="3294345"/>
            <a:ext cx="776614" cy="32567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Tree>
    <p:extLst>
      <p:ext uri="{BB962C8B-B14F-4D97-AF65-F5344CB8AC3E}">
        <p14:creationId xmlns:p14="http://schemas.microsoft.com/office/powerpoint/2010/main" val="10120238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871"/>
            <a:ext cx="10515600" cy="1325563"/>
          </a:xfrm>
        </p:spPr>
        <p:txBody>
          <a:bodyPr/>
          <a:lstStyle/>
          <a:p>
            <a:r>
              <a:rPr lang="en-US" dirty="0" smtClean="0"/>
              <a:t>Implementation(contd..)</a:t>
            </a:r>
            <a:endParaRPr lang="en-US" dirty="0"/>
          </a:p>
        </p:txBody>
      </p:sp>
      <p:pic>
        <p:nvPicPr>
          <p:cNvPr id="4" name="Content Placeholder 3" descr="C:\Users\Piyush\Desktop\97697_wm_image-segmentation-canny-method.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3264" y="1527103"/>
            <a:ext cx="4902200" cy="1955800"/>
          </a:xfrm>
          <a:prstGeom prst="rect">
            <a:avLst/>
          </a:prstGeom>
          <a:noFill/>
          <a:ln>
            <a:noFill/>
          </a:ln>
        </p:spPr>
      </p:pic>
      <p:sp>
        <p:nvSpPr>
          <p:cNvPr id="5" name="Rectangle 4"/>
          <p:cNvSpPr/>
          <p:nvPr/>
        </p:nvSpPr>
        <p:spPr>
          <a:xfrm>
            <a:off x="917864" y="3646163"/>
            <a:ext cx="11274136" cy="369332"/>
          </a:xfrm>
          <a:prstGeom prst="rect">
            <a:avLst/>
          </a:prstGeom>
        </p:spPr>
        <p:txBody>
          <a:bodyPr wrap="square">
            <a:spAutoFit/>
          </a:bodyPr>
          <a:lstStyle/>
          <a:p>
            <a:r>
              <a:rPr lang="en-US" dirty="0">
                <a:solidFill>
                  <a:schemeClr val="tx1">
                    <a:lumMod val="75000"/>
                    <a:lumOff val="25000"/>
                  </a:schemeClr>
                </a:solidFill>
              </a:rPr>
              <a:t>8</a:t>
            </a:r>
            <a:r>
              <a:rPr lang="en-US" dirty="0" smtClean="0">
                <a:solidFill>
                  <a:schemeClr val="tx1">
                    <a:lumMod val="75000"/>
                    <a:lumOff val="25000"/>
                  </a:schemeClr>
                </a:solidFill>
              </a:rPr>
              <a:t>. </a:t>
            </a:r>
            <a:r>
              <a:rPr lang="en-US" dirty="0">
                <a:solidFill>
                  <a:schemeClr val="tx1">
                    <a:lumMod val="75000"/>
                    <a:lumOff val="25000"/>
                  </a:schemeClr>
                </a:solidFill>
              </a:rPr>
              <a:t>A</a:t>
            </a:r>
            <a:r>
              <a:rPr lang="en-US" dirty="0" smtClean="0">
                <a:solidFill>
                  <a:schemeClr val="tx1">
                    <a:lumMod val="75000"/>
                    <a:lumOff val="25000"/>
                  </a:schemeClr>
                </a:solidFill>
              </a:rPr>
              <a:t>fter </a:t>
            </a:r>
            <a:r>
              <a:rPr lang="en-US" dirty="0">
                <a:solidFill>
                  <a:schemeClr val="tx1">
                    <a:lumMod val="75000"/>
                    <a:lumOff val="25000"/>
                  </a:schemeClr>
                </a:solidFill>
              </a:rPr>
              <a:t>the edges are detected the results are computed whether the eyes are closed or opened.</a:t>
            </a:r>
          </a:p>
        </p:txBody>
      </p:sp>
    </p:spTree>
    <p:extLst>
      <p:ext uri="{BB962C8B-B14F-4D97-AF65-F5344CB8AC3E}">
        <p14:creationId xmlns:p14="http://schemas.microsoft.com/office/powerpoint/2010/main" val="41839751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Implementation(contd..)</a:t>
            </a:r>
            <a:endParaRPr lang="en-US" dirty="0"/>
          </a:p>
        </p:txBody>
      </p:sp>
      <p:sp>
        <p:nvSpPr>
          <p:cNvPr id="3" name="Content Placeholder 2"/>
          <p:cNvSpPr>
            <a:spLocks noGrp="1"/>
          </p:cNvSpPr>
          <p:nvPr>
            <p:ph idx="1"/>
          </p:nvPr>
        </p:nvSpPr>
        <p:spPr/>
        <p:txBody>
          <a:bodyPr/>
          <a:lstStyle/>
          <a:p>
            <a:r>
              <a:rPr lang="en-US" dirty="0"/>
              <a:t>3.Detection of mouth and its </a:t>
            </a:r>
            <a:r>
              <a:rPr lang="en-US" dirty="0" smtClean="0"/>
              <a:t>condition</a:t>
            </a:r>
          </a:p>
          <a:p>
            <a:pPr marL="576263" lvl="1" indent="-342900">
              <a:buFont typeface="Wingdings" panose="05000000000000000000" pitchFamily="2" charset="2"/>
              <a:buChar char="§"/>
            </a:pPr>
            <a:r>
              <a:rPr lang="en-US" dirty="0" smtClean="0"/>
              <a:t>In case of mouth closure , two color spaces will be detected</a:t>
            </a:r>
          </a:p>
          <a:p>
            <a:pPr marL="576263" lvl="1" indent="-342900">
              <a:buFont typeface="Wingdings" panose="05000000000000000000" pitchFamily="2" charset="2"/>
              <a:buChar char="§"/>
            </a:pPr>
            <a:endParaRPr lang="en-US" dirty="0" smtClean="0"/>
          </a:p>
          <a:p>
            <a:pPr marL="576263" lvl="1" indent="-342900">
              <a:buFont typeface="Wingdings" panose="05000000000000000000" pitchFamily="2" charset="2"/>
              <a:buChar char="§"/>
            </a:pPr>
            <a:r>
              <a:rPr lang="en-US" dirty="0" smtClean="0"/>
              <a:t>In case of mouth open , three color spaces will be detected</a:t>
            </a:r>
          </a:p>
          <a:p>
            <a:endParaRPr lang="en-US" dirty="0"/>
          </a:p>
          <a:p>
            <a:endParaRPr lang="en-US" dirty="0"/>
          </a:p>
        </p:txBody>
      </p:sp>
    </p:spTree>
    <p:extLst>
      <p:ext uri="{BB962C8B-B14F-4D97-AF65-F5344CB8AC3E}">
        <p14:creationId xmlns:p14="http://schemas.microsoft.com/office/powerpoint/2010/main" val="19778830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302" y="78046"/>
            <a:ext cx="10515600" cy="1325563"/>
          </a:xfrm>
        </p:spPr>
        <p:txBody>
          <a:bodyPr/>
          <a:lstStyle/>
          <a:p>
            <a:r>
              <a:rPr lang="en-US" dirty="0" smtClean="0"/>
              <a:t>Testing</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3959015"/>
              </p:ext>
            </p:extLst>
          </p:nvPr>
        </p:nvGraphicFramePr>
        <p:xfrm>
          <a:off x="1237042" y="1248561"/>
          <a:ext cx="9760809" cy="4829205"/>
        </p:xfrm>
        <a:graphic>
          <a:graphicData uri="http://schemas.openxmlformats.org/drawingml/2006/table">
            <a:tbl>
              <a:tblPr firstRow="1" firstCol="1" bandRow="1">
                <a:tableStyleId>{5C22544A-7EE6-4342-B048-85BDC9FD1C3A}</a:tableStyleId>
              </a:tblPr>
              <a:tblGrid>
                <a:gridCol w="1458170"/>
                <a:gridCol w="1589326"/>
                <a:gridCol w="1755754"/>
                <a:gridCol w="1760165"/>
                <a:gridCol w="1734814"/>
                <a:gridCol w="1462580"/>
              </a:tblGrid>
              <a:tr h="329193">
                <a:tc>
                  <a:txBody>
                    <a:bodyPr/>
                    <a:lstStyle/>
                    <a:p>
                      <a:pPr marL="0" marR="0" algn="ctr">
                        <a:lnSpc>
                          <a:spcPct val="150000"/>
                        </a:lnSpc>
                        <a:spcBef>
                          <a:spcPts val="0"/>
                        </a:spcBef>
                        <a:spcAft>
                          <a:spcPts val="0"/>
                        </a:spcAft>
                      </a:pPr>
                      <a:r>
                        <a:rPr lang="en-US" sz="1400" dirty="0" smtClean="0">
                          <a:effectLst/>
                        </a:rPr>
                        <a:t>Test case ID</a:t>
                      </a:r>
                      <a:endParaRPr lang="en-US" sz="1400" dirty="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smtClean="0">
                          <a:effectLst/>
                        </a:rPr>
                        <a:t>   Test Case</a:t>
                      </a:r>
                      <a:endParaRPr lang="en-US" sz="1400" dirty="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smtClean="0">
                          <a:effectLst/>
                        </a:rPr>
                        <a:t>    Input</a:t>
                      </a:r>
                      <a:endParaRPr lang="en-US" sz="1400" dirty="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smtClean="0">
                          <a:effectLst/>
                        </a:rPr>
                        <a:t>Expected  output</a:t>
                      </a:r>
                      <a:endParaRPr lang="en-US" sz="1400" dirty="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smtClean="0">
                          <a:effectLst/>
                        </a:rPr>
                        <a:t>Obtained Output</a:t>
                      </a:r>
                      <a:endParaRPr lang="en-US" sz="1400" dirty="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a:effectLst/>
                        </a:rPr>
                        <a:t>     Result</a:t>
                      </a:r>
                      <a:endParaRPr lang="en-US" sz="1400" dirty="0">
                        <a:effectLst/>
                        <a:latin typeface="Calibri"/>
                        <a:ea typeface="Times New Roman"/>
                        <a:cs typeface="Tunga"/>
                      </a:endParaRPr>
                    </a:p>
                  </a:txBody>
                  <a:tcPr marL="43513" marR="43513" marT="0" marB="0"/>
                </a:tc>
              </a:tr>
              <a:tr h="658386">
                <a:tc>
                  <a:txBody>
                    <a:bodyPr/>
                    <a:lstStyle/>
                    <a:p>
                      <a:pPr marL="0" marR="0" algn="ctr">
                        <a:lnSpc>
                          <a:spcPct val="150000"/>
                        </a:lnSpc>
                        <a:spcBef>
                          <a:spcPts val="0"/>
                        </a:spcBef>
                        <a:spcAft>
                          <a:spcPts val="0"/>
                        </a:spcAft>
                      </a:pPr>
                      <a:r>
                        <a:rPr lang="en-US" sz="1400">
                          <a:effectLst/>
                        </a:rPr>
                        <a:t>TID1</a:t>
                      </a:r>
                      <a:endParaRPr lang="en-US" sz="140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a:effectLst/>
                        </a:rPr>
                        <a:t>Detecting  </a:t>
                      </a:r>
                      <a:r>
                        <a:rPr lang="en-US" sz="1400" dirty="0" smtClean="0">
                          <a:effectLst/>
                        </a:rPr>
                        <a:t>face</a:t>
                      </a:r>
                      <a:endParaRPr lang="en-US" sz="1400" dirty="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a:effectLst/>
                        </a:rPr>
                        <a:t>Input Frame</a:t>
                      </a:r>
                      <a:endParaRPr lang="en-US" sz="1400" dirty="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a:effectLst/>
                        </a:rPr>
                        <a:t>Face detected</a:t>
                      </a:r>
                      <a:endParaRPr lang="en-US" sz="140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a:effectLst/>
                        </a:rPr>
                        <a:t>Segmentation of face</a:t>
                      </a:r>
                      <a:endParaRPr lang="en-US" sz="140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a:effectLst/>
                        </a:rPr>
                        <a:t>Pass</a:t>
                      </a:r>
                      <a:endParaRPr lang="en-US" sz="1400" dirty="0">
                        <a:effectLst/>
                        <a:latin typeface="Calibri"/>
                        <a:ea typeface="Times New Roman"/>
                        <a:cs typeface="Tunga"/>
                      </a:endParaRPr>
                    </a:p>
                  </a:txBody>
                  <a:tcPr marL="43513" marR="43513" marT="0" marB="0"/>
                </a:tc>
              </a:tr>
              <a:tr h="622920">
                <a:tc>
                  <a:txBody>
                    <a:bodyPr/>
                    <a:lstStyle/>
                    <a:p>
                      <a:pPr marL="0" marR="0" algn="ctr">
                        <a:lnSpc>
                          <a:spcPct val="150000"/>
                        </a:lnSpc>
                        <a:spcBef>
                          <a:spcPts val="0"/>
                        </a:spcBef>
                        <a:spcAft>
                          <a:spcPts val="0"/>
                        </a:spcAft>
                      </a:pPr>
                      <a:r>
                        <a:rPr lang="en-US" sz="1400">
                          <a:effectLst/>
                        </a:rPr>
                        <a:t>TID2</a:t>
                      </a:r>
                      <a:endParaRPr lang="en-US" sz="140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a:effectLst/>
                        </a:rPr>
                        <a:t>Detecting eyes</a:t>
                      </a:r>
                      <a:endParaRPr lang="en-US" sz="140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a:effectLst/>
                        </a:rPr>
                        <a:t>Segmentation of face</a:t>
                      </a:r>
                      <a:endParaRPr lang="en-US" sz="1400" dirty="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a:effectLst/>
                        </a:rPr>
                        <a:t>Eyes detected</a:t>
                      </a:r>
                      <a:endParaRPr lang="en-US" sz="140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smtClean="0">
                          <a:effectLst/>
                        </a:rPr>
                        <a:t>Edges</a:t>
                      </a:r>
                      <a:r>
                        <a:rPr lang="en-US" sz="1400" baseline="0" dirty="0" smtClean="0">
                          <a:effectLst/>
                        </a:rPr>
                        <a:t> of the</a:t>
                      </a:r>
                      <a:r>
                        <a:rPr lang="en-US" sz="1400" dirty="0" smtClean="0">
                          <a:effectLst/>
                        </a:rPr>
                        <a:t> </a:t>
                      </a:r>
                      <a:r>
                        <a:rPr lang="en-US" sz="1400" dirty="0">
                          <a:effectLst/>
                        </a:rPr>
                        <a:t>eyes</a:t>
                      </a:r>
                      <a:endParaRPr lang="en-US" sz="1400" dirty="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a:effectLst/>
                        </a:rPr>
                        <a:t>Pass</a:t>
                      </a:r>
                      <a:endParaRPr lang="en-US" sz="1400">
                        <a:effectLst/>
                        <a:latin typeface="Calibri"/>
                        <a:ea typeface="Times New Roman"/>
                        <a:cs typeface="Tunga"/>
                      </a:endParaRPr>
                    </a:p>
                  </a:txBody>
                  <a:tcPr marL="43513" marR="43513" marT="0" marB="0"/>
                </a:tc>
              </a:tr>
              <a:tr h="658386">
                <a:tc>
                  <a:txBody>
                    <a:bodyPr/>
                    <a:lstStyle/>
                    <a:p>
                      <a:pPr marL="0" marR="0" algn="ctr">
                        <a:lnSpc>
                          <a:spcPct val="150000"/>
                        </a:lnSpc>
                        <a:spcBef>
                          <a:spcPts val="0"/>
                        </a:spcBef>
                        <a:spcAft>
                          <a:spcPts val="0"/>
                        </a:spcAft>
                      </a:pPr>
                      <a:r>
                        <a:rPr lang="en-US" sz="1400" dirty="0">
                          <a:effectLst/>
                        </a:rPr>
                        <a:t>TID3</a:t>
                      </a:r>
                      <a:endParaRPr lang="en-US" sz="1400" dirty="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a:effectLst/>
                        </a:rPr>
                        <a:t>Detection of mouth</a:t>
                      </a:r>
                      <a:endParaRPr lang="en-US" sz="140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a:effectLst/>
                        </a:rPr>
                        <a:t>Closed eyes</a:t>
                      </a:r>
                      <a:endParaRPr lang="en-US" sz="140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a:effectLst/>
                        </a:rPr>
                        <a:t>Detected mouth</a:t>
                      </a:r>
                      <a:endParaRPr lang="en-US" sz="1400" dirty="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a:effectLst/>
                        </a:rPr>
                        <a:t>Clustered mouth with large hole</a:t>
                      </a:r>
                      <a:endParaRPr lang="en-US" sz="1400">
                        <a:effectLst/>
                        <a:latin typeface="Calibri"/>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dirty="0" smtClean="0">
                          <a:effectLst/>
                        </a:rPr>
                        <a:t>Pass</a:t>
                      </a:r>
                    </a:p>
                    <a:p>
                      <a:pPr marL="0" marR="0" algn="ctr">
                        <a:lnSpc>
                          <a:spcPct val="150000"/>
                        </a:lnSpc>
                        <a:spcBef>
                          <a:spcPts val="0"/>
                        </a:spcBef>
                        <a:spcAft>
                          <a:spcPts val="0"/>
                        </a:spcAft>
                      </a:pPr>
                      <a:endParaRPr lang="en-US" sz="1400" dirty="0">
                        <a:effectLst/>
                        <a:latin typeface="Calibri"/>
                        <a:ea typeface="Times New Roman"/>
                        <a:cs typeface="Tunga"/>
                      </a:endParaRPr>
                    </a:p>
                  </a:txBody>
                  <a:tcPr marL="43513" marR="43513" marT="0" marB="0"/>
                </a:tc>
              </a:tr>
              <a:tr h="617498">
                <a:tc>
                  <a:txBody>
                    <a:bodyPr/>
                    <a:lstStyle/>
                    <a:p>
                      <a:pPr marL="0" marR="0" algn="ctr">
                        <a:lnSpc>
                          <a:spcPct val="150000"/>
                        </a:lnSpc>
                        <a:spcBef>
                          <a:spcPts val="0"/>
                        </a:spcBef>
                        <a:spcAft>
                          <a:spcPts val="0"/>
                        </a:spcAft>
                      </a:pPr>
                      <a:r>
                        <a:rPr lang="en-US" sz="1400" b="1" dirty="0" smtClean="0">
                          <a:effectLst/>
                          <a:latin typeface="+mj-lt"/>
                        </a:rPr>
                        <a:t>TID4</a:t>
                      </a:r>
                      <a:endParaRPr lang="en-US" sz="1400" b="1" dirty="0">
                        <a:effectLst/>
                        <a:latin typeface="+mj-lt"/>
                        <a:ea typeface="Times New Roman"/>
                        <a:cs typeface="Tunga"/>
                      </a:endParaRPr>
                    </a:p>
                  </a:txBody>
                  <a:tcPr marL="43513" marR="43513" marT="0" marB="0"/>
                </a:tc>
                <a:tc>
                  <a:txBody>
                    <a:bodyPr/>
                    <a:lstStyle/>
                    <a:p>
                      <a:pPr marL="0" marR="0" algn="ctr">
                        <a:lnSpc>
                          <a:spcPct val="150000"/>
                        </a:lnSpc>
                        <a:spcBef>
                          <a:spcPts val="0"/>
                        </a:spcBef>
                        <a:spcAft>
                          <a:spcPts val="0"/>
                        </a:spcAft>
                      </a:pPr>
                      <a:r>
                        <a:rPr lang="en-US" sz="1400" kern="1200" dirty="0" smtClean="0">
                          <a:solidFill>
                            <a:schemeClr val="dk1"/>
                          </a:solidFill>
                          <a:effectLst/>
                          <a:latin typeface="+mn-lt"/>
                          <a:ea typeface="+mn-ea"/>
                          <a:cs typeface="+mn-cs"/>
                        </a:rPr>
                        <a:t>Driver’s fatigue</a:t>
                      </a:r>
                      <a:r>
                        <a:rPr lang="en-US" sz="1400" kern="1200" baseline="0" dirty="0" smtClean="0">
                          <a:solidFill>
                            <a:schemeClr val="dk1"/>
                          </a:solidFill>
                          <a:effectLst/>
                          <a:latin typeface="+mn-lt"/>
                          <a:ea typeface="+mn-ea"/>
                          <a:cs typeface="+mn-cs"/>
                        </a:rPr>
                        <a:t> condition</a:t>
                      </a:r>
                      <a:endParaRPr lang="en-US" sz="1400" kern="1200" dirty="0">
                        <a:solidFill>
                          <a:schemeClr val="dk1"/>
                        </a:solidFill>
                        <a:effectLst/>
                        <a:latin typeface="+mn-lt"/>
                        <a:ea typeface="+mn-ea"/>
                        <a:cs typeface="+mn-cs"/>
                      </a:endParaRPr>
                    </a:p>
                  </a:txBody>
                  <a:tcPr marL="43513" marR="43513" marT="0" marB="0"/>
                </a:tc>
                <a:tc>
                  <a:txBody>
                    <a:bodyPr/>
                    <a:lstStyle/>
                    <a:p>
                      <a:pPr marL="0" marR="0" algn="ctr">
                        <a:lnSpc>
                          <a:spcPct val="150000"/>
                        </a:lnSpc>
                        <a:spcBef>
                          <a:spcPts val="0"/>
                        </a:spcBef>
                        <a:spcAft>
                          <a:spcPts val="0"/>
                        </a:spcAft>
                      </a:pPr>
                      <a:r>
                        <a:rPr lang="en-US" sz="1400" kern="1200" dirty="0">
                          <a:solidFill>
                            <a:schemeClr val="dk1"/>
                          </a:solidFill>
                          <a:effectLst/>
                          <a:latin typeface="+mn-lt"/>
                          <a:ea typeface="+mn-ea"/>
                          <a:cs typeface="+mn-cs"/>
                        </a:rPr>
                        <a:t>Eyes </a:t>
                      </a:r>
                      <a:r>
                        <a:rPr lang="en-US" sz="1400" kern="1200" dirty="0" smtClean="0">
                          <a:solidFill>
                            <a:schemeClr val="dk1"/>
                          </a:solidFill>
                          <a:effectLst/>
                          <a:latin typeface="+mn-lt"/>
                          <a:ea typeface="+mn-ea"/>
                          <a:cs typeface="+mn-cs"/>
                        </a:rPr>
                        <a:t>open </a:t>
                      </a:r>
                      <a:r>
                        <a:rPr lang="en-US" sz="1400" kern="1200" dirty="0">
                          <a:solidFill>
                            <a:schemeClr val="dk1"/>
                          </a:solidFill>
                          <a:effectLst/>
                          <a:latin typeface="+mn-lt"/>
                          <a:ea typeface="+mn-ea"/>
                          <a:cs typeface="+mn-cs"/>
                        </a:rPr>
                        <a:t>and Mouth closed</a:t>
                      </a:r>
                    </a:p>
                  </a:txBody>
                  <a:tcPr marL="43513" marR="43513" marT="0" marB="0"/>
                </a:tc>
                <a:tc>
                  <a:txBody>
                    <a:bodyPr/>
                    <a:lstStyle/>
                    <a:p>
                      <a:pPr marL="0" marR="0" algn="ctr">
                        <a:lnSpc>
                          <a:spcPct val="150000"/>
                        </a:lnSpc>
                        <a:spcBef>
                          <a:spcPts val="0"/>
                        </a:spcBef>
                        <a:spcAft>
                          <a:spcPts val="0"/>
                        </a:spcAft>
                      </a:pPr>
                      <a:r>
                        <a:rPr lang="en-US" sz="1400" kern="1200" dirty="0" smtClean="0">
                          <a:solidFill>
                            <a:schemeClr val="dk1"/>
                          </a:solidFill>
                          <a:effectLst/>
                          <a:latin typeface="+mn-lt"/>
                          <a:ea typeface="+mn-ea"/>
                          <a:cs typeface="+mn-cs"/>
                        </a:rPr>
                        <a:t>Non Fatigue</a:t>
                      </a:r>
                      <a:endParaRPr lang="en-US" sz="1400" kern="1200" dirty="0">
                        <a:solidFill>
                          <a:schemeClr val="dk1"/>
                        </a:solidFill>
                        <a:effectLst/>
                        <a:latin typeface="+mn-lt"/>
                        <a:ea typeface="+mn-ea"/>
                        <a:cs typeface="+mn-cs"/>
                      </a:endParaRPr>
                    </a:p>
                  </a:txBody>
                  <a:tcPr marL="43513" marR="43513" marT="0" marB="0"/>
                </a:tc>
                <a:tc>
                  <a:txBody>
                    <a:bodyPr/>
                    <a:lstStyle/>
                    <a:p>
                      <a:pPr marL="0" marR="0" algn="ctr">
                        <a:lnSpc>
                          <a:spcPct val="150000"/>
                        </a:lnSpc>
                        <a:spcBef>
                          <a:spcPts val="0"/>
                        </a:spcBef>
                        <a:spcAft>
                          <a:spcPts val="0"/>
                        </a:spcAft>
                      </a:pPr>
                      <a:r>
                        <a:rPr lang="en-US" sz="1400" kern="1200" dirty="0" smtClean="0">
                          <a:solidFill>
                            <a:schemeClr val="dk1"/>
                          </a:solidFill>
                          <a:effectLst/>
                          <a:latin typeface="+mn-lt"/>
                          <a:ea typeface="+mn-ea"/>
                          <a:cs typeface="+mn-cs"/>
                        </a:rPr>
                        <a:t>No Alarm</a:t>
                      </a:r>
                      <a:endParaRPr lang="en-US" sz="1400" kern="1200" dirty="0">
                        <a:solidFill>
                          <a:schemeClr val="dk1"/>
                        </a:solidFill>
                        <a:effectLst/>
                        <a:latin typeface="+mn-lt"/>
                        <a:ea typeface="+mn-ea"/>
                        <a:cs typeface="+mn-cs"/>
                      </a:endParaRPr>
                    </a:p>
                  </a:txBody>
                  <a:tcPr marL="43513" marR="43513" marT="0" marB="0"/>
                </a:tc>
                <a:tc>
                  <a:txBody>
                    <a:bodyPr/>
                    <a:lstStyle/>
                    <a:p>
                      <a:pPr marL="0" marR="0" algn="ctr">
                        <a:lnSpc>
                          <a:spcPct val="150000"/>
                        </a:lnSpc>
                        <a:spcBef>
                          <a:spcPts val="0"/>
                        </a:spcBef>
                        <a:spcAft>
                          <a:spcPts val="0"/>
                        </a:spcAft>
                      </a:pPr>
                      <a:r>
                        <a:rPr lang="en-US" sz="1400" kern="1200" dirty="0">
                          <a:solidFill>
                            <a:schemeClr val="dk1"/>
                          </a:solidFill>
                          <a:effectLst/>
                          <a:latin typeface="+mn-lt"/>
                          <a:ea typeface="+mn-ea"/>
                          <a:cs typeface="+mn-cs"/>
                        </a:rPr>
                        <a:t>Pass</a:t>
                      </a:r>
                    </a:p>
                  </a:txBody>
                  <a:tcPr marL="43513" marR="43513" marT="0" marB="0"/>
                </a:tc>
              </a:tr>
              <a:tr h="617498">
                <a:tc>
                  <a:txBody>
                    <a:bodyPr/>
                    <a:lstStyle/>
                    <a:p>
                      <a:pPr marL="0" marR="0" algn="ctr">
                        <a:lnSpc>
                          <a:spcPct val="150000"/>
                        </a:lnSpc>
                        <a:spcBef>
                          <a:spcPts val="0"/>
                        </a:spcBef>
                        <a:spcAft>
                          <a:spcPts val="0"/>
                        </a:spcAft>
                      </a:pPr>
                      <a:r>
                        <a:rPr lang="en-US" sz="1400" b="1" dirty="0" smtClean="0">
                          <a:effectLst/>
                          <a:latin typeface="+mj-lt"/>
                          <a:ea typeface="Times New Roman"/>
                          <a:cs typeface="Tunga"/>
                        </a:rPr>
                        <a:t>TID5</a:t>
                      </a:r>
                      <a:endParaRPr lang="en-US" sz="1400" b="1" dirty="0">
                        <a:effectLst/>
                        <a:latin typeface="+mj-lt"/>
                        <a:ea typeface="Times New Roman"/>
                        <a:cs typeface="Tunga"/>
                      </a:endParaRPr>
                    </a:p>
                  </a:txBody>
                  <a:tcPr marL="68580" marR="68580" marT="0" marB="0"/>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Driver’s fatigue</a:t>
                      </a:r>
                      <a:r>
                        <a:rPr lang="en-US" sz="1400" kern="1200" baseline="0" dirty="0" smtClean="0">
                          <a:solidFill>
                            <a:schemeClr val="dk1"/>
                          </a:solidFill>
                          <a:effectLst/>
                          <a:latin typeface="+mn-lt"/>
                          <a:ea typeface="+mn-ea"/>
                          <a:cs typeface="+mn-cs"/>
                        </a:rPr>
                        <a:t> condition</a:t>
                      </a:r>
                      <a:endParaRPr lang="en-US" sz="1400" kern="1200" dirty="0" smtClean="0">
                        <a:solidFill>
                          <a:schemeClr val="dk1"/>
                        </a:solidFill>
                        <a:effectLst/>
                        <a:latin typeface="+mn-lt"/>
                        <a:ea typeface="+mn-ea"/>
                        <a:cs typeface="+mn-cs"/>
                      </a:endParaRPr>
                    </a:p>
                  </a:txBody>
                  <a:tcPr marL="68580" marR="68580" marT="0" marB="0"/>
                </a:tc>
                <a:tc>
                  <a:txBody>
                    <a:bodyPr/>
                    <a:lstStyle/>
                    <a:p>
                      <a:pPr marL="0" marR="0" algn="ctr">
                        <a:lnSpc>
                          <a:spcPct val="150000"/>
                        </a:lnSpc>
                        <a:spcBef>
                          <a:spcPts val="0"/>
                        </a:spcBef>
                        <a:spcAft>
                          <a:spcPts val="0"/>
                        </a:spcAft>
                      </a:pPr>
                      <a:r>
                        <a:rPr lang="en-US" sz="1400" kern="1200">
                          <a:solidFill>
                            <a:schemeClr val="dk1"/>
                          </a:solidFill>
                          <a:effectLst/>
                          <a:latin typeface="+mn-lt"/>
                          <a:ea typeface="+mn-ea"/>
                          <a:cs typeface="+mn-cs"/>
                        </a:rPr>
                        <a:t>Eyes closed and Mouth closed</a:t>
                      </a:r>
                    </a:p>
                  </a:txBody>
                  <a:tcPr marL="68580" marR="68580" marT="0" marB="0"/>
                </a:tc>
                <a:tc>
                  <a:txBody>
                    <a:bodyPr/>
                    <a:lstStyle/>
                    <a:p>
                      <a:pPr marL="0" marR="0" algn="ctr">
                        <a:lnSpc>
                          <a:spcPct val="150000"/>
                        </a:lnSpc>
                        <a:spcBef>
                          <a:spcPts val="0"/>
                        </a:spcBef>
                        <a:spcAft>
                          <a:spcPts val="0"/>
                        </a:spcAft>
                      </a:pPr>
                      <a:r>
                        <a:rPr lang="en-US" sz="1400" kern="1200">
                          <a:solidFill>
                            <a:schemeClr val="dk1"/>
                          </a:solidFill>
                          <a:effectLst/>
                          <a:latin typeface="+mn-lt"/>
                          <a:ea typeface="+mn-ea"/>
                          <a:cs typeface="+mn-cs"/>
                        </a:rPr>
                        <a:t>Fatigue</a:t>
                      </a:r>
                    </a:p>
                  </a:txBody>
                  <a:tcPr marL="68580" marR="68580" marT="0" marB="0"/>
                </a:tc>
                <a:tc>
                  <a:txBody>
                    <a:bodyPr/>
                    <a:lstStyle/>
                    <a:p>
                      <a:pPr marL="0" marR="0" algn="ctr">
                        <a:lnSpc>
                          <a:spcPct val="150000"/>
                        </a:lnSpc>
                        <a:spcBef>
                          <a:spcPts val="0"/>
                        </a:spcBef>
                        <a:spcAft>
                          <a:spcPts val="0"/>
                        </a:spcAft>
                      </a:pPr>
                      <a:r>
                        <a:rPr lang="en-US" sz="1400" kern="1200">
                          <a:solidFill>
                            <a:schemeClr val="dk1"/>
                          </a:solidFill>
                          <a:effectLst/>
                          <a:latin typeface="+mn-lt"/>
                          <a:ea typeface="+mn-ea"/>
                          <a:cs typeface="+mn-cs"/>
                        </a:rPr>
                        <a:t>Alarm</a:t>
                      </a:r>
                    </a:p>
                    <a:p>
                      <a:pPr marL="0" marR="0" algn="ctr">
                        <a:lnSpc>
                          <a:spcPct val="150000"/>
                        </a:lnSpc>
                        <a:spcBef>
                          <a:spcPts val="0"/>
                        </a:spcBef>
                        <a:spcAft>
                          <a:spcPts val="0"/>
                        </a:spcAft>
                      </a:pPr>
                      <a:r>
                        <a:rPr lang="en-US" sz="1400" kern="1200">
                          <a:solidFill>
                            <a:schemeClr val="dk1"/>
                          </a:solidFill>
                          <a:effectLst/>
                          <a:latin typeface="+mn-lt"/>
                          <a:ea typeface="+mn-ea"/>
                          <a:cs typeface="+mn-cs"/>
                        </a:rPr>
                        <a:t>generated</a:t>
                      </a:r>
                    </a:p>
                  </a:txBody>
                  <a:tcPr marL="68580" marR="68580" marT="0" marB="0"/>
                </a:tc>
                <a:tc>
                  <a:txBody>
                    <a:bodyPr/>
                    <a:lstStyle/>
                    <a:p>
                      <a:pPr marL="0" marR="0" algn="ctr">
                        <a:lnSpc>
                          <a:spcPct val="150000"/>
                        </a:lnSpc>
                        <a:spcBef>
                          <a:spcPts val="0"/>
                        </a:spcBef>
                        <a:spcAft>
                          <a:spcPts val="0"/>
                        </a:spcAft>
                      </a:pPr>
                      <a:r>
                        <a:rPr lang="en-US" sz="1400" kern="1200" dirty="0">
                          <a:solidFill>
                            <a:schemeClr val="dk1"/>
                          </a:solidFill>
                          <a:effectLst/>
                          <a:latin typeface="+mn-lt"/>
                          <a:ea typeface="+mn-ea"/>
                          <a:cs typeface="+mn-cs"/>
                        </a:rPr>
                        <a:t>Pass</a:t>
                      </a:r>
                    </a:p>
                  </a:txBody>
                  <a:tcPr marL="68580" marR="68580" marT="0" marB="0"/>
                </a:tc>
              </a:tr>
              <a:tr h="617498">
                <a:tc>
                  <a:txBody>
                    <a:bodyPr/>
                    <a:lstStyle/>
                    <a:p>
                      <a:pPr marL="0" marR="0" algn="ctr">
                        <a:lnSpc>
                          <a:spcPct val="150000"/>
                        </a:lnSpc>
                        <a:spcBef>
                          <a:spcPts val="0"/>
                        </a:spcBef>
                        <a:spcAft>
                          <a:spcPts val="0"/>
                        </a:spcAft>
                      </a:pPr>
                      <a:r>
                        <a:rPr lang="en-US" sz="1400" b="1" dirty="0" smtClean="0">
                          <a:effectLst/>
                          <a:latin typeface="+mj-lt"/>
                        </a:rPr>
                        <a:t>TID6</a:t>
                      </a:r>
                      <a:endParaRPr lang="en-US" sz="1400" b="1" dirty="0">
                        <a:effectLst/>
                        <a:latin typeface="+mj-lt"/>
                        <a:ea typeface="Times New Roman"/>
                        <a:cs typeface="Tunga"/>
                      </a:endParaRPr>
                    </a:p>
                  </a:txBody>
                  <a:tcPr marL="43513" marR="43513" marT="0" marB="0"/>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Driver’s fatigue</a:t>
                      </a:r>
                      <a:r>
                        <a:rPr lang="en-US" sz="1400" kern="1200" baseline="0" dirty="0" smtClean="0">
                          <a:solidFill>
                            <a:schemeClr val="dk1"/>
                          </a:solidFill>
                          <a:effectLst/>
                          <a:latin typeface="+mn-lt"/>
                          <a:ea typeface="+mn-ea"/>
                          <a:cs typeface="+mn-cs"/>
                        </a:rPr>
                        <a:t> condition</a:t>
                      </a:r>
                      <a:endParaRPr lang="en-US" sz="1400" kern="1200" dirty="0" smtClean="0">
                        <a:solidFill>
                          <a:schemeClr val="dk1"/>
                        </a:solidFill>
                        <a:effectLst/>
                        <a:latin typeface="+mn-lt"/>
                        <a:ea typeface="+mn-ea"/>
                        <a:cs typeface="+mn-cs"/>
                      </a:endParaRPr>
                    </a:p>
                  </a:txBody>
                  <a:tcPr marL="43513" marR="43513" marT="0" marB="0"/>
                </a:tc>
                <a:tc>
                  <a:txBody>
                    <a:bodyPr/>
                    <a:lstStyle/>
                    <a:p>
                      <a:pPr marL="0" marR="0" algn="ctr">
                        <a:lnSpc>
                          <a:spcPct val="150000"/>
                        </a:lnSpc>
                        <a:spcBef>
                          <a:spcPts val="0"/>
                        </a:spcBef>
                        <a:spcAft>
                          <a:spcPts val="0"/>
                        </a:spcAft>
                      </a:pPr>
                      <a:r>
                        <a:rPr lang="en-US" sz="1400" kern="1200" dirty="0">
                          <a:solidFill>
                            <a:schemeClr val="dk1"/>
                          </a:solidFill>
                          <a:effectLst/>
                          <a:latin typeface="+mn-lt"/>
                          <a:ea typeface="+mn-ea"/>
                          <a:cs typeface="+mn-cs"/>
                        </a:rPr>
                        <a:t>Eyes </a:t>
                      </a:r>
                      <a:r>
                        <a:rPr lang="en-US" sz="1400" kern="1200" dirty="0" smtClean="0">
                          <a:solidFill>
                            <a:schemeClr val="dk1"/>
                          </a:solidFill>
                          <a:effectLst/>
                          <a:latin typeface="+mn-lt"/>
                          <a:ea typeface="+mn-ea"/>
                          <a:cs typeface="+mn-cs"/>
                        </a:rPr>
                        <a:t>closed </a:t>
                      </a:r>
                      <a:r>
                        <a:rPr lang="en-US" sz="1400" kern="1200" dirty="0">
                          <a:solidFill>
                            <a:schemeClr val="dk1"/>
                          </a:solidFill>
                          <a:effectLst/>
                          <a:latin typeface="+mn-lt"/>
                          <a:ea typeface="+mn-ea"/>
                          <a:cs typeface="+mn-cs"/>
                        </a:rPr>
                        <a:t>and Mouth </a:t>
                      </a:r>
                      <a:r>
                        <a:rPr lang="en-US" sz="1400" kern="1200" dirty="0" smtClean="0">
                          <a:solidFill>
                            <a:schemeClr val="dk1"/>
                          </a:solidFill>
                          <a:effectLst/>
                          <a:latin typeface="+mn-lt"/>
                          <a:ea typeface="+mn-ea"/>
                          <a:cs typeface="+mn-cs"/>
                        </a:rPr>
                        <a:t>opened</a:t>
                      </a:r>
                      <a:endParaRPr lang="en-US" sz="1400" kern="1200" dirty="0">
                        <a:solidFill>
                          <a:schemeClr val="dk1"/>
                        </a:solidFill>
                        <a:effectLst/>
                        <a:latin typeface="+mn-lt"/>
                        <a:ea typeface="+mn-ea"/>
                        <a:cs typeface="+mn-cs"/>
                      </a:endParaRPr>
                    </a:p>
                  </a:txBody>
                  <a:tcPr marL="43513" marR="43513" marT="0" marB="0"/>
                </a:tc>
                <a:tc>
                  <a:txBody>
                    <a:bodyPr/>
                    <a:lstStyle/>
                    <a:p>
                      <a:pPr marL="0" marR="0" algn="ctr">
                        <a:lnSpc>
                          <a:spcPct val="150000"/>
                        </a:lnSpc>
                        <a:spcBef>
                          <a:spcPts val="0"/>
                        </a:spcBef>
                        <a:spcAft>
                          <a:spcPts val="0"/>
                        </a:spcAft>
                      </a:pPr>
                      <a:r>
                        <a:rPr lang="en-US" sz="1400" kern="1200" dirty="0" smtClean="0">
                          <a:solidFill>
                            <a:schemeClr val="dk1"/>
                          </a:solidFill>
                          <a:effectLst/>
                          <a:latin typeface="+mn-lt"/>
                          <a:ea typeface="+mn-ea"/>
                          <a:cs typeface="+mn-cs"/>
                        </a:rPr>
                        <a:t>Fatigue</a:t>
                      </a:r>
                      <a:endParaRPr lang="en-US" sz="1400" kern="1200" dirty="0">
                        <a:solidFill>
                          <a:schemeClr val="dk1"/>
                        </a:solidFill>
                        <a:effectLst/>
                        <a:latin typeface="+mn-lt"/>
                        <a:ea typeface="+mn-ea"/>
                        <a:cs typeface="+mn-cs"/>
                      </a:endParaRPr>
                    </a:p>
                  </a:txBody>
                  <a:tcPr marL="43513" marR="43513" marT="0" marB="0"/>
                </a:tc>
                <a:tc>
                  <a:txBody>
                    <a:bodyPr/>
                    <a:lstStyle/>
                    <a:p>
                      <a:pPr marL="0" marR="0" algn="ctr">
                        <a:lnSpc>
                          <a:spcPct val="150000"/>
                        </a:lnSpc>
                        <a:spcBef>
                          <a:spcPts val="0"/>
                        </a:spcBef>
                        <a:spcAft>
                          <a:spcPts val="0"/>
                        </a:spcAft>
                      </a:pPr>
                      <a:r>
                        <a:rPr lang="en-US" sz="1400" kern="1200" dirty="0" smtClean="0">
                          <a:solidFill>
                            <a:schemeClr val="dk1"/>
                          </a:solidFill>
                          <a:effectLst/>
                          <a:latin typeface="+mn-lt"/>
                          <a:ea typeface="+mn-ea"/>
                          <a:cs typeface="+mn-cs"/>
                        </a:rPr>
                        <a:t>Alarm</a:t>
                      </a:r>
                    </a:p>
                    <a:p>
                      <a:pPr marL="0" marR="0" algn="ctr">
                        <a:lnSpc>
                          <a:spcPct val="150000"/>
                        </a:lnSpc>
                        <a:spcBef>
                          <a:spcPts val="0"/>
                        </a:spcBef>
                        <a:spcAft>
                          <a:spcPts val="0"/>
                        </a:spcAft>
                      </a:pPr>
                      <a:r>
                        <a:rPr lang="en-US" sz="1400" kern="1200" dirty="0" smtClean="0">
                          <a:solidFill>
                            <a:schemeClr val="dk1"/>
                          </a:solidFill>
                          <a:effectLst/>
                          <a:latin typeface="+mn-lt"/>
                          <a:ea typeface="+mn-ea"/>
                          <a:cs typeface="+mn-cs"/>
                        </a:rPr>
                        <a:t>Generated</a:t>
                      </a:r>
                      <a:endParaRPr lang="en-US" sz="1400" kern="1200" dirty="0">
                        <a:solidFill>
                          <a:schemeClr val="dk1"/>
                        </a:solidFill>
                        <a:effectLst/>
                        <a:latin typeface="+mn-lt"/>
                        <a:ea typeface="+mn-ea"/>
                        <a:cs typeface="+mn-cs"/>
                      </a:endParaRPr>
                    </a:p>
                  </a:txBody>
                  <a:tcPr marL="43513" marR="43513" marT="0" marB="0"/>
                </a:tc>
                <a:tc>
                  <a:txBody>
                    <a:bodyPr/>
                    <a:lstStyle/>
                    <a:p>
                      <a:pPr marL="0" marR="0" algn="ctr">
                        <a:lnSpc>
                          <a:spcPct val="150000"/>
                        </a:lnSpc>
                        <a:spcBef>
                          <a:spcPts val="0"/>
                        </a:spcBef>
                        <a:spcAft>
                          <a:spcPts val="0"/>
                        </a:spcAft>
                      </a:pPr>
                      <a:r>
                        <a:rPr lang="en-US" sz="1400" kern="1200" dirty="0">
                          <a:solidFill>
                            <a:schemeClr val="dk1"/>
                          </a:solidFill>
                          <a:effectLst/>
                          <a:latin typeface="+mn-lt"/>
                          <a:ea typeface="+mn-ea"/>
                          <a:cs typeface="+mn-cs"/>
                        </a:rPr>
                        <a:t>Pass</a:t>
                      </a:r>
                    </a:p>
                  </a:txBody>
                  <a:tcPr marL="43513" marR="43513" marT="0" marB="0"/>
                </a:tc>
              </a:tr>
              <a:tr h="617498">
                <a:tc>
                  <a:txBody>
                    <a:bodyPr/>
                    <a:lstStyle/>
                    <a:p>
                      <a:pPr marL="0" marR="0" algn="ctr">
                        <a:lnSpc>
                          <a:spcPct val="150000"/>
                        </a:lnSpc>
                        <a:spcBef>
                          <a:spcPts val="0"/>
                        </a:spcBef>
                        <a:spcAft>
                          <a:spcPts val="0"/>
                        </a:spcAft>
                      </a:pPr>
                      <a:r>
                        <a:rPr lang="en-US" sz="1400" b="1" dirty="0" smtClean="0">
                          <a:effectLst/>
                          <a:latin typeface="+mj-lt"/>
                          <a:ea typeface="Times New Roman"/>
                          <a:cs typeface="Tunga"/>
                        </a:rPr>
                        <a:t>TID7</a:t>
                      </a:r>
                      <a:endParaRPr lang="en-US" sz="1400" b="1" dirty="0">
                        <a:effectLst/>
                        <a:latin typeface="+mj-lt"/>
                        <a:ea typeface="Times New Roman"/>
                        <a:cs typeface="Tunga"/>
                      </a:endParaRPr>
                    </a:p>
                  </a:txBody>
                  <a:tcPr marL="68580" marR="68580" marT="0" marB="0"/>
                </a:tc>
                <a:tc>
                  <a:txBody>
                    <a:bodyPr/>
                    <a:lstStyle/>
                    <a:p>
                      <a:pPr marL="0" marR="0" algn="ctr">
                        <a:lnSpc>
                          <a:spcPct val="150000"/>
                        </a:lnSpc>
                        <a:spcBef>
                          <a:spcPts val="0"/>
                        </a:spcBef>
                        <a:spcAft>
                          <a:spcPts val="0"/>
                        </a:spcAft>
                      </a:pPr>
                      <a:r>
                        <a:rPr lang="en-US" sz="1400" kern="1200" dirty="0" smtClean="0">
                          <a:solidFill>
                            <a:schemeClr val="dk1"/>
                          </a:solidFill>
                          <a:effectLst/>
                          <a:latin typeface="+mn-lt"/>
                          <a:ea typeface="+mn-ea"/>
                          <a:cs typeface="+mn-cs"/>
                        </a:rPr>
                        <a:t>Driver’s fatigue</a:t>
                      </a:r>
                      <a:r>
                        <a:rPr lang="en-US" sz="1400" kern="1200" baseline="0" dirty="0" smtClean="0">
                          <a:solidFill>
                            <a:schemeClr val="dk1"/>
                          </a:solidFill>
                          <a:effectLst/>
                          <a:latin typeface="+mn-lt"/>
                          <a:ea typeface="+mn-ea"/>
                          <a:cs typeface="+mn-cs"/>
                        </a:rPr>
                        <a:t> condition</a:t>
                      </a:r>
                      <a:endParaRPr lang="en-US" sz="1400" kern="1200" dirty="0">
                        <a:solidFill>
                          <a:schemeClr val="dk1"/>
                        </a:solidFill>
                        <a:effectLst/>
                        <a:latin typeface="+mn-lt"/>
                        <a:ea typeface="+mn-ea"/>
                        <a:cs typeface="+mn-cs"/>
                      </a:endParaRPr>
                    </a:p>
                  </a:txBody>
                  <a:tcPr marL="68580" marR="68580" marT="0" marB="0"/>
                </a:tc>
                <a:tc>
                  <a:txBody>
                    <a:bodyPr/>
                    <a:lstStyle/>
                    <a:p>
                      <a:pPr marL="0" marR="0" algn="ctr">
                        <a:lnSpc>
                          <a:spcPct val="150000"/>
                        </a:lnSpc>
                        <a:spcBef>
                          <a:spcPts val="0"/>
                        </a:spcBef>
                        <a:spcAft>
                          <a:spcPts val="0"/>
                        </a:spcAft>
                      </a:pPr>
                      <a:r>
                        <a:rPr lang="en-US" sz="1400" kern="1200" dirty="0">
                          <a:solidFill>
                            <a:schemeClr val="dk1"/>
                          </a:solidFill>
                          <a:effectLst/>
                          <a:latin typeface="+mn-lt"/>
                          <a:ea typeface="+mn-ea"/>
                          <a:cs typeface="+mn-cs"/>
                        </a:rPr>
                        <a:t>Eyes opened and Mouth opened</a:t>
                      </a:r>
                    </a:p>
                  </a:txBody>
                  <a:tcPr marL="68580" marR="68580" marT="0" marB="0"/>
                </a:tc>
                <a:tc>
                  <a:txBody>
                    <a:bodyPr/>
                    <a:lstStyle/>
                    <a:p>
                      <a:pPr marL="0" marR="0" algn="ctr">
                        <a:lnSpc>
                          <a:spcPct val="150000"/>
                        </a:lnSpc>
                        <a:spcBef>
                          <a:spcPts val="0"/>
                        </a:spcBef>
                        <a:spcAft>
                          <a:spcPts val="0"/>
                        </a:spcAft>
                      </a:pPr>
                      <a:r>
                        <a:rPr lang="en-US" sz="1400" kern="1200" dirty="0" smtClean="0">
                          <a:solidFill>
                            <a:schemeClr val="dk1"/>
                          </a:solidFill>
                          <a:effectLst/>
                          <a:latin typeface="+mn-lt"/>
                          <a:ea typeface="+mn-ea"/>
                          <a:cs typeface="+mn-cs"/>
                        </a:rPr>
                        <a:t>Fatigue</a:t>
                      </a:r>
                      <a:endParaRPr lang="en-US" sz="1400" kern="1200" dirty="0">
                        <a:solidFill>
                          <a:schemeClr val="dk1"/>
                        </a:solidFill>
                        <a:effectLst/>
                        <a:latin typeface="+mn-lt"/>
                        <a:ea typeface="+mn-ea"/>
                        <a:cs typeface="+mn-cs"/>
                      </a:endParaRPr>
                    </a:p>
                  </a:txBody>
                  <a:tcPr marL="68580" marR="68580" marT="0" marB="0"/>
                </a:tc>
                <a:tc>
                  <a:txBody>
                    <a:bodyPr/>
                    <a:lstStyle/>
                    <a:p>
                      <a:pPr marL="0" marR="0" algn="ctr">
                        <a:lnSpc>
                          <a:spcPct val="150000"/>
                        </a:lnSpc>
                        <a:spcBef>
                          <a:spcPts val="0"/>
                        </a:spcBef>
                        <a:spcAft>
                          <a:spcPts val="0"/>
                        </a:spcAft>
                      </a:pPr>
                      <a:r>
                        <a:rPr lang="en-US" sz="1400" kern="1200" dirty="0" smtClean="0">
                          <a:solidFill>
                            <a:schemeClr val="dk1"/>
                          </a:solidFill>
                          <a:effectLst/>
                          <a:latin typeface="+mn-lt"/>
                          <a:ea typeface="+mn-ea"/>
                          <a:cs typeface="+mn-cs"/>
                        </a:rPr>
                        <a:t>Alarm</a:t>
                      </a:r>
                    </a:p>
                    <a:p>
                      <a:pPr marL="0" marR="0" algn="ctr">
                        <a:lnSpc>
                          <a:spcPct val="150000"/>
                        </a:lnSpc>
                        <a:spcBef>
                          <a:spcPts val="0"/>
                        </a:spcBef>
                        <a:spcAft>
                          <a:spcPts val="0"/>
                        </a:spcAft>
                      </a:pPr>
                      <a:r>
                        <a:rPr lang="en-US" sz="1400" kern="1200" dirty="0" smtClean="0">
                          <a:solidFill>
                            <a:schemeClr val="dk1"/>
                          </a:solidFill>
                          <a:effectLst/>
                          <a:latin typeface="+mn-lt"/>
                          <a:ea typeface="+mn-ea"/>
                          <a:cs typeface="+mn-cs"/>
                        </a:rPr>
                        <a:t>Generated</a:t>
                      </a:r>
                      <a:endParaRPr lang="en-US" sz="1400" kern="1200" dirty="0">
                        <a:solidFill>
                          <a:schemeClr val="dk1"/>
                        </a:solidFill>
                        <a:effectLst/>
                        <a:latin typeface="+mn-lt"/>
                        <a:ea typeface="+mn-ea"/>
                        <a:cs typeface="+mn-cs"/>
                      </a:endParaRPr>
                    </a:p>
                  </a:txBody>
                  <a:tcPr marL="68580" marR="68580" marT="0" marB="0"/>
                </a:tc>
                <a:tc>
                  <a:txBody>
                    <a:bodyPr/>
                    <a:lstStyle/>
                    <a:p>
                      <a:pPr marL="0" marR="0" algn="ctr">
                        <a:lnSpc>
                          <a:spcPct val="150000"/>
                        </a:lnSpc>
                        <a:spcBef>
                          <a:spcPts val="0"/>
                        </a:spcBef>
                        <a:spcAft>
                          <a:spcPts val="0"/>
                        </a:spcAft>
                      </a:pPr>
                      <a:r>
                        <a:rPr lang="en-US" sz="1400" kern="1200" dirty="0">
                          <a:solidFill>
                            <a:schemeClr val="dk1"/>
                          </a:solidFill>
                          <a:effectLst/>
                          <a:latin typeface="+mn-lt"/>
                          <a:ea typeface="+mn-ea"/>
                          <a:cs typeface="+mn-cs"/>
                        </a:rPr>
                        <a:t>Pass</a:t>
                      </a:r>
                    </a:p>
                  </a:txBody>
                  <a:tcPr marL="68580" marR="68580" marT="0" marB="0"/>
                </a:tc>
              </a:tr>
            </a:tbl>
          </a:graphicData>
        </a:graphic>
      </p:graphicFrame>
    </p:spTree>
    <p:extLst>
      <p:ext uri="{BB962C8B-B14F-4D97-AF65-F5344CB8AC3E}">
        <p14:creationId xmlns:p14="http://schemas.microsoft.com/office/powerpoint/2010/main" val="37172929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Snapshots</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81249" y="1543050"/>
            <a:ext cx="6448425" cy="3962400"/>
          </a:xfrm>
          <a:prstGeom prst="rect">
            <a:avLst/>
          </a:prstGeom>
        </p:spPr>
      </p:pic>
      <p:sp>
        <p:nvSpPr>
          <p:cNvPr id="5" name="Rectangle 4"/>
          <p:cNvSpPr/>
          <p:nvPr/>
        </p:nvSpPr>
        <p:spPr>
          <a:xfrm>
            <a:off x="3769820" y="5606534"/>
            <a:ext cx="3699859" cy="369332"/>
          </a:xfrm>
          <a:prstGeom prst="rect">
            <a:avLst/>
          </a:prstGeom>
        </p:spPr>
        <p:txBody>
          <a:bodyPr wrap="none">
            <a:spAutoFit/>
          </a:bodyPr>
          <a:lstStyle/>
          <a:p>
            <a:r>
              <a:rPr lang="en-US" b="1" dirty="0"/>
              <a:t>Snapshot for driver Non-Fatigue</a:t>
            </a:r>
            <a:endParaRPr lang="en-US" dirty="0"/>
          </a:p>
        </p:txBody>
      </p:sp>
    </p:spTree>
    <p:extLst>
      <p:ext uri="{BB962C8B-B14F-4D97-AF65-F5344CB8AC3E}">
        <p14:creationId xmlns:p14="http://schemas.microsoft.com/office/powerpoint/2010/main" val="38284783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Autofit/>
          </a:bodyPr>
          <a:lstStyle/>
          <a:p>
            <a:pPr marL="285750" indent="-285750">
              <a:lnSpc>
                <a:spcPct val="115000"/>
              </a:lnSpc>
              <a:buFont typeface="Arial" pitchFamily="34" charset="0"/>
              <a:buChar char="•"/>
            </a:pPr>
            <a:r>
              <a:rPr lang="en-US" sz="1800" b="0" dirty="0">
                <a:solidFill>
                  <a:schemeClr val="tx1"/>
                </a:solidFill>
                <a:ea typeface="Times New Roman"/>
                <a:cs typeface="Arial" pitchFamily="34" charset="0"/>
              </a:rPr>
              <a:t>Automated solutions to numerical questions is an open project which is still under research at various institutes.</a:t>
            </a:r>
          </a:p>
          <a:p>
            <a:pPr marL="285750" indent="-285750">
              <a:lnSpc>
                <a:spcPct val="115000"/>
              </a:lnSpc>
              <a:buFont typeface="Arial" pitchFamily="34" charset="0"/>
              <a:buChar char="•"/>
            </a:pPr>
            <a:r>
              <a:rPr lang="en-US" sz="1800" b="0" dirty="0">
                <a:solidFill>
                  <a:schemeClr val="tx1"/>
                </a:solidFill>
                <a:ea typeface="Times New Roman"/>
                <a:cs typeface="Arial" pitchFamily="34" charset="0"/>
              </a:rPr>
              <a:t>Systems are capable of answering questions by searching an external resource without performing any computation. </a:t>
            </a:r>
          </a:p>
          <a:p>
            <a:pPr marL="285750" indent="-285750">
              <a:lnSpc>
                <a:spcPct val="115000"/>
              </a:lnSpc>
              <a:buFont typeface="Arial" pitchFamily="34" charset="0"/>
              <a:buChar char="•"/>
            </a:pPr>
            <a:r>
              <a:rPr lang="en-US" sz="1800" b="0" dirty="0">
                <a:solidFill>
                  <a:schemeClr val="tx1"/>
                </a:solidFill>
                <a:ea typeface="Times New Roman"/>
                <a:cs typeface="Arial" pitchFamily="34" charset="0"/>
              </a:rPr>
              <a:t>Designing an Aptitude solver- machine that accepts , extracts, understands and solves an arithmetic aptitude question is a challenging problem </a:t>
            </a:r>
            <a:r>
              <a:rPr lang="en-US" sz="1800" b="0" dirty="0">
                <a:solidFill>
                  <a:schemeClr val="tx1"/>
                </a:solidFill>
                <a:ea typeface="DejaVu Sans"/>
                <a:cs typeface="Arial" pitchFamily="34" charset="0"/>
              </a:rPr>
              <a:t> </a:t>
            </a:r>
            <a:endParaRPr lang="en-US" sz="1800" b="0" dirty="0">
              <a:solidFill>
                <a:schemeClr val="tx1"/>
              </a:solidFill>
              <a:cs typeface="Arial" pitchFamily="34" charset="0"/>
            </a:endParaRPr>
          </a:p>
          <a:p>
            <a:pPr marL="285750" indent="-285750">
              <a:lnSpc>
                <a:spcPct val="115000"/>
              </a:lnSpc>
              <a:buFont typeface="Arial" pitchFamily="34" charset="0"/>
              <a:buChar char="•"/>
            </a:pPr>
            <a:r>
              <a:rPr lang="en-US" sz="1800" b="0" dirty="0">
                <a:solidFill>
                  <a:schemeClr val="tx1"/>
                </a:solidFill>
                <a:ea typeface="Times New Roman"/>
                <a:cs typeface="Arial" pitchFamily="34" charset="0"/>
              </a:rPr>
              <a:t>Most challenging task is to deal with different domains of aptitude questions and make machine to understand particular domain. </a:t>
            </a:r>
          </a:p>
          <a:p>
            <a:pPr marL="285750" indent="-285750">
              <a:lnSpc>
                <a:spcPct val="115000"/>
              </a:lnSpc>
              <a:buFont typeface="Arial" pitchFamily="34" charset="0"/>
              <a:buChar char="•"/>
            </a:pPr>
            <a:r>
              <a:rPr lang="en-US" sz="1800" b="0" dirty="0">
                <a:solidFill>
                  <a:schemeClr val="tx1"/>
                </a:solidFill>
                <a:cs typeface="Arial" pitchFamily="34" charset="0"/>
              </a:rPr>
              <a:t>Important face of the processing  is to understand and know different arithmetic and logical techniques and formulas that can be implemented on a particular domain and applying them to compute desired result.</a:t>
            </a:r>
          </a:p>
          <a:p>
            <a:pPr marL="285750" indent="-285750">
              <a:lnSpc>
                <a:spcPct val="115000"/>
              </a:lnSpc>
              <a:buFont typeface="Arial" pitchFamily="34" charset="0"/>
              <a:buChar char="•"/>
            </a:pPr>
            <a:r>
              <a:rPr lang="en-US" sz="1800" b="0" dirty="0">
                <a:solidFill>
                  <a:schemeClr val="tx1"/>
                </a:solidFill>
                <a:ea typeface="Times New Roman"/>
                <a:cs typeface="Arial" pitchFamily="34" charset="0"/>
              </a:rPr>
              <a:t>The system should make rigorous analysis of training set and gives the closest output without referencing any external source.</a:t>
            </a:r>
            <a:endParaRPr lang="en-US" sz="1800" b="0" dirty="0">
              <a:solidFill>
                <a:schemeClr val="tx1"/>
              </a:solidFill>
              <a:cs typeface="Arial" pitchFamily="34" charset="0"/>
            </a:endParaRPr>
          </a:p>
        </p:txBody>
      </p:sp>
    </p:spTree>
    <p:extLst>
      <p:ext uri="{BB962C8B-B14F-4D97-AF65-F5344CB8AC3E}">
        <p14:creationId xmlns:p14="http://schemas.microsoft.com/office/powerpoint/2010/main" val="27961215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Snapshots(contd..)</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2087" y="1656471"/>
            <a:ext cx="5486876" cy="3432345"/>
          </a:xfrm>
          <a:prstGeom prst="rect">
            <a:avLst/>
          </a:prstGeom>
          <a:noFill/>
        </p:spPr>
      </p:pic>
      <p:sp>
        <p:nvSpPr>
          <p:cNvPr id="5" name="Rectangle 4"/>
          <p:cNvSpPr/>
          <p:nvPr/>
        </p:nvSpPr>
        <p:spPr>
          <a:xfrm>
            <a:off x="4524190" y="5273159"/>
            <a:ext cx="3143617" cy="369332"/>
          </a:xfrm>
          <a:prstGeom prst="rect">
            <a:avLst/>
          </a:prstGeom>
        </p:spPr>
        <p:txBody>
          <a:bodyPr wrap="none">
            <a:spAutoFit/>
          </a:bodyPr>
          <a:lstStyle/>
          <a:p>
            <a:r>
              <a:rPr lang="en-US" b="1" dirty="0"/>
              <a:t>Snapshot for driver Fatigue</a:t>
            </a:r>
            <a:endParaRPr lang="en-US" dirty="0"/>
          </a:p>
        </p:txBody>
      </p:sp>
    </p:spTree>
    <p:extLst>
      <p:ext uri="{BB962C8B-B14F-4D97-AF65-F5344CB8AC3E}">
        <p14:creationId xmlns:p14="http://schemas.microsoft.com/office/powerpoint/2010/main" val="36543579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Snapshots(contd..)</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933700" y="1739900"/>
            <a:ext cx="6167120" cy="3803650"/>
          </a:xfrm>
          <a:prstGeom prst="rect">
            <a:avLst/>
          </a:prstGeom>
        </p:spPr>
      </p:pic>
      <p:sp>
        <p:nvSpPr>
          <p:cNvPr id="5" name="Rectangle 4"/>
          <p:cNvSpPr/>
          <p:nvPr/>
        </p:nvSpPr>
        <p:spPr>
          <a:xfrm>
            <a:off x="4524190" y="5692259"/>
            <a:ext cx="3143617" cy="369332"/>
          </a:xfrm>
          <a:prstGeom prst="rect">
            <a:avLst/>
          </a:prstGeom>
        </p:spPr>
        <p:txBody>
          <a:bodyPr wrap="none">
            <a:spAutoFit/>
          </a:bodyPr>
          <a:lstStyle/>
          <a:p>
            <a:r>
              <a:rPr lang="en-US" b="1" dirty="0"/>
              <a:t>Snapshot for driver Fatigue</a:t>
            </a:r>
            <a:endParaRPr lang="en-US" dirty="0"/>
          </a:p>
        </p:txBody>
      </p:sp>
    </p:spTree>
    <p:extLst>
      <p:ext uri="{BB962C8B-B14F-4D97-AF65-F5344CB8AC3E}">
        <p14:creationId xmlns:p14="http://schemas.microsoft.com/office/powerpoint/2010/main" val="39919732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Snapshots(contd..)</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4930" y="1825625"/>
            <a:ext cx="6262370" cy="3622675"/>
          </a:xfrm>
          <a:prstGeom prst="rect">
            <a:avLst/>
          </a:prstGeom>
        </p:spPr>
      </p:pic>
      <p:sp>
        <p:nvSpPr>
          <p:cNvPr id="5" name="Rectangle 4"/>
          <p:cNvSpPr/>
          <p:nvPr/>
        </p:nvSpPr>
        <p:spPr>
          <a:xfrm>
            <a:off x="4257491" y="5616059"/>
            <a:ext cx="3143617" cy="369332"/>
          </a:xfrm>
          <a:prstGeom prst="rect">
            <a:avLst/>
          </a:prstGeom>
        </p:spPr>
        <p:txBody>
          <a:bodyPr wrap="none">
            <a:spAutoFit/>
          </a:bodyPr>
          <a:lstStyle/>
          <a:p>
            <a:r>
              <a:rPr lang="en-US" b="1" dirty="0"/>
              <a:t>Snapshot for driver Fatigue</a:t>
            </a:r>
            <a:endParaRPr lang="en-US" dirty="0"/>
          </a:p>
        </p:txBody>
      </p:sp>
    </p:spTree>
    <p:extLst>
      <p:ext uri="{BB962C8B-B14F-4D97-AF65-F5344CB8AC3E}">
        <p14:creationId xmlns:p14="http://schemas.microsoft.com/office/powerpoint/2010/main" val="25018895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lstStyle/>
          <a:p>
            <a:pPr marL="342900" indent="-342900" algn="just">
              <a:buFont typeface="Wingdings" panose="05000000000000000000" pitchFamily="2" charset="2"/>
              <a:buChar char="q"/>
            </a:pPr>
            <a:r>
              <a:rPr lang="en-US" b="0" dirty="0" smtClean="0"/>
              <a:t>Prevents the driver from falling asleep in long and solo trip.</a:t>
            </a:r>
          </a:p>
          <a:p>
            <a:pPr marL="342900" indent="-342900" algn="just">
              <a:buFont typeface="Wingdings" panose="05000000000000000000" pitchFamily="2" charset="2"/>
              <a:buChar char="q"/>
            </a:pPr>
            <a:r>
              <a:rPr lang="en-US" b="0" dirty="0" smtClean="0"/>
              <a:t>System can also be used in other situation such as operators at nuclear plants , pilots of airplanes , security guards .</a:t>
            </a:r>
            <a:endParaRPr lang="en-US" b="0" dirty="0"/>
          </a:p>
        </p:txBody>
      </p:sp>
    </p:spTree>
    <p:extLst>
      <p:ext uri="{BB962C8B-B14F-4D97-AF65-F5344CB8AC3E}">
        <p14:creationId xmlns:p14="http://schemas.microsoft.com/office/powerpoint/2010/main" val="14437190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a:xfrm>
            <a:off x="838200" y="1437318"/>
            <a:ext cx="10515600" cy="4351338"/>
          </a:xfrm>
        </p:spPr>
        <p:txBody>
          <a:bodyPr>
            <a:noAutofit/>
          </a:bodyPr>
          <a:lstStyle/>
          <a:p>
            <a:pPr algn="just"/>
            <a:endParaRPr lang="en-US" sz="1800" b="0" dirty="0" smtClean="0"/>
          </a:p>
          <a:p>
            <a:pPr marL="342900" indent="-342900" algn="just">
              <a:lnSpc>
                <a:spcPct val="120000"/>
              </a:lnSpc>
              <a:buFont typeface="Wingdings" panose="05000000000000000000" pitchFamily="2" charset="2"/>
              <a:buChar char="q"/>
            </a:pPr>
            <a:r>
              <a:rPr lang="en-US" sz="1800" b="0" dirty="0"/>
              <a:t>A non-invasive system to localize the eyes and monitor fatigue was developed. </a:t>
            </a:r>
            <a:endParaRPr lang="en-US" sz="1800" b="0" dirty="0" smtClean="0"/>
          </a:p>
          <a:p>
            <a:pPr marL="342900" indent="-342900" algn="just">
              <a:lnSpc>
                <a:spcPct val="120000"/>
              </a:lnSpc>
              <a:buFont typeface="Wingdings" panose="05000000000000000000" pitchFamily="2" charset="2"/>
              <a:buChar char="q"/>
            </a:pPr>
            <a:r>
              <a:rPr lang="en-US" sz="1800" b="0" dirty="0" smtClean="0"/>
              <a:t>During </a:t>
            </a:r>
            <a:r>
              <a:rPr lang="en-US" sz="1800" b="0" dirty="0"/>
              <a:t>the monitoring, the system is able to decide if the eyes are opened or </a:t>
            </a:r>
            <a:r>
              <a:rPr lang="en-US" sz="1800" b="0" dirty="0" smtClean="0"/>
              <a:t>closed </a:t>
            </a:r>
            <a:r>
              <a:rPr lang="en-US" sz="1800" b="0" dirty="0"/>
              <a:t>or if mouth is opened or closed. When the eyes have been closed for too </a:t>
            </a:r>
            <a:r>
              <a:rPr lang="en-US" sz="1800" b="0" dirty="0" smtClean="0"/>
              <a:t>long or </a:t>
            </a:r>
            <a:r>
              <a:rPr lang="en-US" sz="1800" b="0" dirty="0"/>
              <a:t>mouth is closed a warning signal is issued. </a:t>
            </a:r>
          </a:p>
          <a:p>
            <a:pPr marL="342900" indent="-342900" algn="just">
              <a:lnSpc>
                <a:spcPct val="120000"/>
              </a:lnSpc>
              <a:buFont typeface="Wingdings" panose="05000000000000000000" pitchFamily="2" charset="2"/>
              <a:buChar char="q"/>
            </a:pPr>
            <a:r>
              <a:rPr lang="en-US" sz="1800" b="0" dirty="0" smtClean="0"/>
              <a:t>The </a:t>
            </a:r>
            <a:r>
              <a:rPr lang="en-US" sz="1800" b="0" dirty="0"/>
              <a:t>following conclusions were made: </a:t>
            </a:r>
          </a:p>
          <a:p>
            <a:pPr lvl="1" algn="just">
              <a:lnSpc>
                <a:spcPct val="120000"/>
              </a:lnSpc>
            </a:pPr>
            <a:r>
              <a:rPr lang="en-US" sz="1800" b="0" dirty="0">
                <a:solidFill>
                  <a:schemeClr val="tx1">
                    <a:lumMod val="75000"/>
                    <a:lumOff val="25000"/>
                  </a:schemeClr>
                </a:solidFill>
              </a:rPr>
              <a:t>• </a:t>
            </a:r>
            <a:r>
              <a:rPr lang="en-US" sz="1800" b="0" dirty="0" smtClean="0">
                <a:solidFill>
                  <a:schemeClr val="tx1">
                    <a:lumMod val="75000"/>
                    <a:lumOff val="25000"/>
                  </a:schemeClr>
                </a:solidFill>
              </a:rPr>
              <a:t> Image </a:t>
            </a:r>
            <a:r>
              <a:rPr lang="en-US" sz="1800" b="0" dirty="0">
                <a:solidFill>
                  <a:schemeClr val="tx1">
                    <a:lumMod val="75000"/>
                    <a:lumOff val="25000"/>
                  </a:schemeClr>
                </a:solidFill>
              </a:rPr>
              <a:t>processing achieves highly accurate and reliable detection of drowsiness. </a:t>
            </a:r>
          </a:p>
          <a:p>
            <a:pPr lvl="1" algn="just">
              <a:lnSpc>
                <a:spcPct val="120000"/>
              </a:lnSpc>
            </a:pPr>
            <a:r>
              <a:rPr lang="en-US" sz="1800" b="0" dirty="0">
                <a:solidFill>
                  <a:schemeClr val="tx1">
                    <a:lumMod val="75000"/>
                    <a:lumOff val="25000"/>
                  </a:schemeClr>
                </a:solidFill>
              </a:rPr>
              <a:t>• </a:t>
            </a:r>
            <a:r>
              <a:rPr lang="en-US" sz="1800" b="0" dirty="0" smtClean="0">
                <a:solidFill>
                  <a:schemeClr val="tx1">
                    <a:lumMod val="75000"/>
                    <a:lumOff val="25000"/>
                  </a:schemeClr>
                </a:solidFill>
              </a:rPr>
              <a:t> Image </a:t>
            </a:r>
            <a:r>
              <a:rPr lang="en-US" sz="1800" b="0" dirty="0">
                <a:solidFill>
                  <a:schemeClr val="tx1">
                    <a:lumMod val="75000"/>
                    <a:lumOff val="25000"/>
                  </a:schemeClr>
                </a:solidFill>
              </a:rPr>
              <a:t>processing offers a non-invasive approach to detecting drowsiness without the </a:t>
            </a:r>
          </a:p>
          <a:p>
            <a:pPr lvl="1" algn="just">
              <a:lnSpc>
                <a:spcPct val="120000"/>
              </a:lnSpc>
            </a:pPr>
            <a:r>
              <a:rPr lang="en-US" sz="1800" b="0" dirty="0" smtClean="0">
                <a:solidFill>
                  <a:schemeClr val="tx1">
                    <a:lumMod val="75000"/>
                    <a:lumOff val="25000"/>
                  </a:schemeClr>
                </a:solidFill>
              </a:rPr>
              <a:t>    annoyance </a:t>
            </a:r>
            <a:r>
              <a:rPr lang="en-US" sz="1800" b="0" dirty="0">
                <a:solidFill>
                  <a:schemeClr val="tx1">
                    <a:lumMod val="75000"/>
                    <a:lumOff val="25000"/>
                  </a:schemeClr>
                </a:solidFill>
              </a:rPr>
              <a:t>and interference. </a:t>
            </a:r>
          </a:p>
          <a:p>
            <a:pPr lvl="1" algn="just">
              <a:lnSpc>
                <a:spcPct val="120000"/>
              </a:lnSpc>
            </a:pPr>
            <a:r>
              <a:rPr lang="en-US" sz="1800" b="0" dirty="0">
                <a:solidFill>
                  <a:schemeClr val="tx1">
                    <a:lumMod val="75000"/>
                    <a:lumOff val="25000"/>
                  </a:schemeClr>
                </a:solidFill>
              </a:rPr>
              <a:t>• </a:t>
            </a:r>
            <a:r>
              <a:rPr lang="en-US" sz="1800" b="0" dirty="0" smtClean="0">
                <a:solidFill>
                  <a:schemeClr val="tx1">
                    <a:lumMod val="75000"/>
                    <a:lumOff val="25000"/>
                  </a:schemeClr>
                </a:solidFill>
              </a:rPr>
              <a:t> A </a:t>
            </a:r>
            <a:r>
              <a:rPr lang="en-US" sz="1800" b="0" dirty="0">
                <a:solidFill>
                  <a:schemeClr val="tx1">
                    <a:lumMod val="75000"/>
                    <a:lumOff val="25000"/>
                  </a:schemeClr>
                </a:solidFill>
              </a:rPr>
              <a:t>drowsiness detection system developed around the principle of image processing </a:t>
            </a:r>
            <a:r>
              <a:rPr lang="en-US" sz="1800" b="0" dirty="0" smtClean="0">
                <a:solidFill>
                  <a:schemeClr val="tx1">
                    <a:lumMod val="75000"/>
                    <a:lumOff val="25000"/>
                  </a:schemeClr>
                </a:solidFill>
              </a:rPr>
              <a:t>judges</a:t>
            </a:r>
          </a:p>
          <a:p>
            <a:pPr lvl="1" algn="just">
              <a:lnSpc>
                <a:spcPct val="120000"/>
              </a:lnSpc>
            </a:pPr>
            <a:r>
              <a:rPr lang="en-US" sz="1800" dirty="0">
                <a:solidFill>
                  <a:schemeClr val="tx1">
                    <a:lumMod val="75000"/>
                    <a:lumOff val="25000"/>
                  </a:schemeClr>
                </a:solidFill>
              </a:rPr>
              <a:t> </a:t>
            </a:r>
            <a:r>
              <a:rPr lang="en-US" sz="1800" dirty="0" smtClean="0">
                <a:solidFill>
                  <a:schemeClr val="tx1">
                    <a:lumMod val="75000"/>
                    <a:lumOff val="25000"/>
                  </a:schemeClr>
                </a:solidFill>
              </a:rPr>
              <a:t>  the </a:t>
            </a:r>
            <a:r>
              <a:rPr lang="en-US" sz="1800" dirty="0">
                <a:solidFill>
                  <a:schemeClr val="tx1">
                    <a:lumMod val="75000"/>
                    <a:lumOff val="25000"/>
                  </a:schemeClr>
                </a:solidFill>
              </a:rPr>
              <a:t>driver’s alertness level on the basis of continuous eye closures.</a:t>
            </a:r>
            <a:endParaRPr lang="en-US" sz="1800" b="0" dirty="0">
              <a:solidFill>
                <a:schemeClr val="tx1">
                  <a:lumMod val="75000"/>
                  <a:lumOff val="25000"/>
                </a:schemeClr>
              </a:solidFill>
            </a:endParaRPr>
          </a:p>
        </p:txBody>
      </p:sp>
    </p:spTree>
    <p:extLst>
      <p:ext uri="{BB962C8B-B14F-4D97-AF65-F5344CB8AC3E}">
        <p14:creationId xmlns:p14="http://schemas.microsoft.com/office/powerpoint/2010/main" val="38851078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Limitations</a:t>
            </a:r>
            <a:endParaRPr lang="en-GB" dirty="0"/>
          </a:p>
        </p:txBody>
      </p:sp>
      <p:sp>
        <p:nvSpPr>
          <p:cNvPr id="3" name="Content Placeholder 2"/>
          <p:cNvSpPr>
            <a:spLocks noGrp="1"/>
          </p:cNvSpPr>
          <p:nvPr>
            <p:ph idx="1"/>
          </p:nvPr>
        </p:nvSpPr>
        <p:spPr/>
        <p:txBody>
          <a:bodyPr/>
          <a:lstStyle/>
          <a:p>
            <a:pPr marL="342900" indent="-342900">
              <a:buFont typeface="Wingdings" panose="05000000000000000000" pitchFamily="2" charset="2"/>
              <a:buChar char="q"/>
            </a:pPr>
            <a:r>
              <a:rPr lang="en-GB" b="0" dirty="0" smtClean="0"/>
              <a:t>System can’t be used in night </a:t>
            </a:r>
          </a:p>
          <a:p>
            <a:pPr marL="342900" indent="-342900">
              <a:buFont typeface="Wingdings" panose="05000000000000000000" pitchFamily="2" charset="2"/>
              <a:buChar char="q"/>
            </a:pPr>
            <a:r>
              <a:rPr lang="en-GB" b="0" dirty="0" smtClean="0"/>
              <a:t>Accuracy compromised in low light conditions.</a:t>
            </a:r>
            <a:endParaRPr lang="en-GB" b="0" dirty="0"/>
          </a:p>
        </p:txBody>
      </p:sp>
    </p:spTree>
    <p:extLst>
      <p:ext uri="{BB962C8B-B14F-4D97-AF65-F5344CB8AC3E}">
        <p14:creationId xmlns:p14="http://schemas.microsoft.com/office/powerpoint/2010/main" val="16383412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 Enhancements</a:t>
            </a:r>
            <a:endParaRPr lang="en-GB" dirty="0"/>
          </a:p>
        </p:txBody>
      </p:sp>
      <p:sp>
        <p:nvSpPr>
          <p:cNvPr id="3" name="Content Placeholder 2"/>
          <p:cNvSpPr>
            <a:spLocks noGrp="1"/>
          </p:cNvSpPr>
          <p:nvPr>
            <p:ph idx="1"/>
          </p:nvPr>
        </p:nvSpPr>
        <p:spPr/>
        <p:txBody>
          <a:bodyPr/>
          <a:lstStyle/>
          <a:p>
            <a:pPr marL="342900" indent="-342900">
              <a:buFont typeface="Wingdings" panose="05000000000000000000" pitchFamily="2" charset="2"/>
              <a:buChar char="q"/>
            </a:pPr>
            <a:r>
              <a:rPr lang="en-GB" b="0" dirty="0" smtClean="0"/>
              <a:t>Efficiency can be improved by using infra red camera in low light conditions</a:t>
            </a:r>
          </a:p>
          <a:p>
            <a:pPr marL="342900" indent="-342900">
              <a:buFont typeface="Wingdings" panose="05000000000000000000" pitchFamily="2" charset="2"/>
              <a:buChar char="q"/>
            </a:pPr>
            <a:r>
              <a:rPr lang="en-GB" b="0" dirty="0" smtClean="0"/>
              <a:t>System can be integrated with GPS to automatically stop processing when vehicle is not in motion.</a:t>
            </a:r>
          </a:p>
          <a:p>
            <a:pPr marL="342900" indent="-342900">
              <a:buFont typeface="Wingdings" panose="05000000000000000000" pitchFamily="2" charset="2"/>
              <a:buChar char="q"/>
            </a:pPr>
            <a:r>
              <a:rPr lang="en-GB" b="0" dirty="0"/>
              <a:t> S</a:t>
            </a:r>
            <a:r>
              <a:rPr lang="en-GB" b="0" dirty="0" smtClean="0"/>
              <a:t>ystem in near by proximity can interact to send signals to other driver in case  any driver is in drowsy mode.</a:t>
            </a:r>
          </a:p>
          <a:p>
            <a:endParaRPr lang="en-GB" dirty="0"/>
          </a:p>
        </p:txBody>
      </p:sp>
    </p:spTree>
    <p:extLst>
      <p:ext uri="{BB962C8B-B14F-4D97-AF65-F5344CB8AC3E}">
        <p14:creationId xmlns:p14="http://schemas.microsoft.com/office/powerpoint/2010/main" val="10930105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Content Placeholder 2"/>
          <p:cNvSpPr>
            <a:spLocks noGrp="1"/>
          </p:cNvSpPr>
          <p:nvPr>
            <p:ph idx="1"/>
          </p:nvPr>
        </p:nvSpPr>
        <p:spPr>
          <a:xfrm>
            <a:off x="838200" y="1825625"/>
            <a:ext cx="10515600" cy="4351338"/>
          </a:xfrm>
        </p:spPr>
        <p:txBody>
          <a:bodyPr>
            <a:normAutofit/>
          </a:bodyPr>
          <a:lstStyle/>
          <a:p>
            <a:pPr lvl="2" algn="just"/>
            <a:r>
              <a:rPr lang="en-GB" sz="1800" dirty="0" smtClean="0">
                <a:solidFill>
                  <a:schemeClr val="tx1">
                    <a:lumMod val="75000"/>
                    <a:lumOff val="25000"/>
                  </a:schemeClr>
                </a:solidFill>
              </a:rPr>
              <a:t>[1]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A </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novel approach for drowsy driver detection using head posture estimation and eyes recognition system based on wavelet network.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Teyeb</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I, Res</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Groups in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Intell</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Machines (REGIM-Lab.), Univ. of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Sfax</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Sfax</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Tunisia ;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Jemai</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O,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Zaied</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M</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Ben Amar, C</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a:t>
            </a:r>
            <a:endParaRPr lang="en-GB" sz="1800" dirty="0">
              <a:solidFill>
                <a:schemeClr val="tx1">
                  <a:lumMod val="75000"/>
                  <a:lumOff val="25000"/>
                </a:schemeClr>
              </a:solidFill>
            </a:endParaRPr>
          </a:p>
          <a:p>
            <a:pPr lvl="2" algn="just"/>
            <a:r>
              <a:rPr lang="en-GB" sz="1800" dirty="0" smtClean="0">
                <a:solidFill>
                  <a:schemeClr val="tx1">
                    <a:lumMod val="75000"/>
                    <a:lumOff val="25000"/>
                  </a:schemeClr>
                </a:solidFill>
              </a:rPr>
              <a:t>[2</a:t>
            </a:r>
            <a:r>
              <a:rPr lang="en-GB" sz="1800" dirty="0">
                <a:solidFill>
                  <a:schemeClr val="tx1">
                    <a:lumMod val="75000"/>
                    <a:lumOff val="25000"/>
                  </a:schemeClr>
                </a:solidFill>
              </a:rPr>
              <a:t>]</a:t>
            </a:r>
            <a:r>
              <a:rPr lang="en-GB" sz="1800" dirty="0" smtClean="0">
                <a:solidFill>
                  <a:schemeClr val="tx1">
                    <a:lumMod val="75000"/>
                    <a:lumOff val="25000"/>
                  </a:schemeClr>
                </a:solidFill>
              </a:rPr>
              <a:t> </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Efficient Method of Driver Alertness Using Hybrid Approach of Eye Movements and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Bio-signals</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Veena</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S.L</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Inf. Technol. </a:t>
            </a:r>
            <a:r>
              <a:rPr lang="en-GB" sz="1800" dirty="0" err="1" smtClean="0">
                <a:solidFill>
                  <a:schemeClr val="tx1">
                    <a:lumMod val="75000"/>
                    <a:lumOff val="25000"/>
                  </a:schemeClr>
                </a:solidFill>
                <a:latin typeface="Times New Roman" panose="02020603050405020304" pitchFamily="18" charset="0"/>
                <a:cs typeface="Times New Roman" panose="02020603050405020304" pitchFamily="18" charset="0"/>
              </a:rPr>
              <a:t>Dept</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Sathyabama</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Univ., Chennai,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India.</a:t>
            </a:r>
            <a:endParaRPr lang="en-GB" sz="1800" dirty="0">
              <a:solidFill>
                <a:schemeClr val="tx1">
                  <a:lumMod val="75000"/>
                  <a:lumOff val="25000"/>
                </a:schemeClr>
              </a:solidFill>
            </a:endParaRPr>
          </a:p>
          <a:p>
            <a:pPr lvl="2" algn="just"/>
            <a:r>
              <a:rPr lang="en-GB" sz="1800" dirty="0" smtClean="0">
                <a:solidFill>
                  <a:schemeClr val="tx1">
                    <a:lumMod val="75000"/>
                    <a:lumOff val="25000"/>
                  </a:schemeClr>
                </a:solidFill>
              </a:rPr>
              <a:t>[3</a:t>
            </a:r>
            <a:r>
              <a:rPr lang="en-GB" sz="1800" dirty="0">
                <a:solidFill>
                  <a:schemeClr val="tx1">
                    <a:lumMod val="75000"/>
                    <a:lumOff val="25000"/>
                  </a:schemeClr>
                </a:solidFill>
              </a:rPr>
              <a:t>]</a:t>
            </a:r>
            <a:r>
              <a:rPr lang="en-GB" sz="1800" dirty="0" smtClean="0">
                <a:solidFill>
                  <a:schemeClr val="tx1">
                    <a:lumMod val="75000"/>
                    <a:lumOff val="25000"/>
                  </a:schemeClr>
                </a:solidFill>
              </a:rPr>
              <a:t> </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Driver drowsiness detection system.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Alshaqaqi</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B.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 Lab</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Signals &amp; Images (LSI), Univ. of Sci. &amp; Technol. of Oran Mohamed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Boudiaf</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(USTO-MB), Oran, Algeria </a:t>
            </a:r>
            <a:r>
              <a:rPr lang="en-GB" sz="1800" dirty="0" err="1" smtClean="0">
                <a:solidFill>
                  <a:schemeClr val="tx1">
                    <a:lumMod val="75000"/>
                    <a:lumOff val="25000"/>
                  </a:schemeClr>
                </a:solidFill>
                <a:latin typeface="Times New Roman" panose="02020603050405020304" pitchFamily="18" charset="0"/>
                <a:cs typeface="Times New Roman" panose="02020603050405020304" pitchFamily="18" charset="0"/>
              </a:rPr>
              <a:t>Baquhaizel</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A.S, El </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Amine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Ouis</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M</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Boumehed</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M</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Ouamri</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A, </a:t>
            </a:r>
            <a:r>
              <a:rPr lang="en-GB" sz="1800" dirty="0" err="1" smtClean="0">
                <a:solidFill>
                  <a:schemeClr val="tx1">
                    <a:lumMod val="75000"/>
                    <a:lumOff val="25000"/>
                  </a:schemeClr>
                </a:solidFill>
                <a:latin typeface="Times New Roman" panose="02020603050405020304" pitchFamily="18" charset="0"/>
                <a:cs typeface="Times New Roman" panose="02020603050405020304" pitchFamily="18" charset="0"/>
              </a:rPr>
              <a:t>Keche</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M</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a:t>
            </a:r>
            <a:endParaRPr lang="en-GB" sz="18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lgn="just"/>
            <a:r>
              <a:rPr lang="en-GB" sz="1800" dirty="0" smtClean="0">
                <a:solidFill>
                  <a:schemeClr val="tx1">
                    <a:lumMod val="75000"/>
                    <a:lumOff val="25000"/>
                  </a:schemeClr>
                </a:solidFill>
              </a:rPr>
              <a:t>[4</a:t>
            </a:r>
            <a:r>
              <a:rPr lang="en-GB" sz="1800" dirty="0">
                <a:solidFill>
                  <a:schemeClr val="tx1">
                    <a:lumMod val="75000"/>
                    <a:lumOff val="25000"/>
                  </a:schemeClr>
                </a:solidFill>
              </a:rPr>
              <a:t>]</a:t>
            </a:r>
            <a:r>
              <a:rPr lang="en-GB" sz="1800" dirty="0" smtClean="0">
                <a:solidFill>
                  <a:schemeClr val="tx1">
                    <a:lumMod val="75000"/>
                    <a:lumOff val="25000"/>
                  </a:schemeClr>
                </a:solidFill>
              </a:rPr>
              <a:t> </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A new system for driver drowsiness and distraction detection.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Sabet</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M</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Sch. of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Electr</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&amp;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Comput</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err="1" smtClean="0">
                <a:solidFill>
                  <a:schemeClr val="tx1">
                    <a:lumMod val="75000"/>
                    <a:lumOff val="25000"/>
                  </a:schemeClr>
                </a:solidFill>
                <a:latin typeface="Times New Roman" panose="02020603050405020304" pitchFamily="18" charset="0"/>
                <a:cs typeface="Times New Roman" panose="02020603050405020304" pitchFamily="18" charset="0"/>
              </a:rPr>
              <a:t>Eng</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Univ. of Tehran, Tehran,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Iran,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Zoroofi</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R.A</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Sadeghniiat-Haghighi</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K</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Sabbaghian</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M.</a:t>
            </a:r>
          </a:p>
          <a:p>
            <a:pPr lvl="2" algn="just"/>
            <a:r>
              <a:rPr lang="en-US" sz="1800" dirty="0" smtClean="0">
                <a:solidFill>
                  <a:schemeClr val="tx1">
                    <a:lumMod val="75000"/>
                    <a:lumOff val="25000"/>
                  </a:schemeClr>
                </a:solidFill>
              </a:rPr>
              <a:t>[5] </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Various Approaches for Driver and Driving </a:t>
            </a:r>
            <a:r>
              <a:rPr lang="en-GB" sz="1800" dirty="0" err="1">
                <a:solidFill>
                  <a:schemeClr val="tx1">
                    <a:lumMod val="75000"/>
                    <a:lumOff val="25000"/>
                  </a:schemeClr>
                </a:solidFill>
                <a:latin typeface="Times New Roman" panose="02020603050405020304" pitchFamily="18" charset="0"/>
                <a:cs typeface="Times New Roman" panose="02020603050405020304" pitchFamily="18" charset="0"/>
              </a:rPr>
              <a:t>Behavior</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Monitoring: A Review. Hang-Bong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Kang, Dept</a:t>
            </a:r>
            <a:r>
              <a:rPr lang="en-GB" sz="1800" dirty="0">
                <a:solidFill>
                  <a:schemeClr val="tx1">
                    <a:lumMod val="75000"/>
                    <a:lumOff val="25000"/>
                  </a:schemeClr>
                </a:solidFill>
                <a:latin typeface="Times New Roman" panose="02020603050405020304" pitchFamily="18" charset="0"/>
                <a:cs typeface="Times New Roman" panose="02020603050405020304" pitchFamily="18" charset="0"/>
              </a:rPr>
              <a:t>. of Digital Media, Catholic Univ. of Korea, South </a:t>
            </a:r>
            <a:r>
              <a:rPr lang="en-GB" sz="1800" dirty="0" smtClean="0">
                <a:solidFill>
                  <a:schemeClr val="tx1">
                    <a:lumMod val="75000"/>
                    <a:lumOff val="25000"/>
                  </a:schemeClr>
                </a:solidFill>
                <a:latin typeface="Times New Roman" panose="02020603050405020304" pitchFamily="18" charset="0"/>
                <a:cs typeface="Times New Roman" panose="02020603050405020304" pitchFamily="18" charset="0"/>
              </a:rPr>
              <a:t>Korea.</a:t>
            </a:r>
            <a:endParaRPr 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6082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5" name="Content Placeholder 2"/>
          <p:cNvSpPr>
            <a:spLocks noGrp="1"/>
          </p:cNvSpPr>
          <p:nvPr>
            <p:ph idx="1"/>
          </p:nvPr>
        </p:nvSpPr>
        <p:spPr>
          <a:xfrm>
            <a:off x="838200" y="1825625"/>
            <a:ext cx="10515600" cy="4351338"/>
          </a:xfrm>
        </p:spPr>
        <p:txBody>
          <a:bodyPr/>
          <a:lstStyle/>
          <a:p>
            <a:pPr>
              <a:spcBef>
                <a:spcPts val="0"/>
              </a:spcBef>
            </a:pPr>
            <a:endParaRPr lang="en-IN" sz="2800" dirty="0"/>
          </a:p>
          <a:p>
            <a:pPr>
              <a:spcBef>
                <a:spcPts val="0"/>
              </a:spcBef>
            </a:pPr>
            <a:endParaRPr lang="en-IN" sz="2800" dirty="0" smtClean="0"/>
          </a:p>
          <a:p>
            <a:pPr>
              <a:spcBef>
                <a:spcPts val="0"/>
              </a:spcBef>
            </a:pPr>
            <a:endParaRPr lang="en-IN" sz="2800" dirty="0"/>
          </a:p>
          <a:p>
            <a:pPr algn="ctr">
              <a:spcBef>
                <a:spcPts val="0"/>
              </a:spcBef>
            </a:pPr>
            <a:endParaRPr lang="en-IN" sz="2800" dirty="0">
              <a:latin typeface="+mj-lt"/>
            </a:endParaRPr>
          </a:p>
          <a:p>
            <a:pPr algn="ctr">
              <a:spcBef>
                <a:spcPts val="0"/>
              </a:spcBef>
            </a:pPr>
            <a:r>
              <a:rPr lang="en-IN" sz="2800" dirty="0" smtClean="0">
                <a:latin typeface="+mj-lt"/>
                <a:cs typeface="Arial" pitchFamily="34" charset="0"/>
              </a:rPr>
              <a:t>Efficient </a:t>
            </a:r>
            <a:r>
              <a:rPr lang="en-IN" sz="2800" dirty="0">
                <a:latin typeface="+mj-lt"/>
                <a:cs typeface="Arial" pitchFamily="34" charset="0"/>
              </a:rPr>
              <a:t>processing of aptitude questions of various domains to identify and solve domain specific aptitude problems </a:t>
            </a:r>
            <a:r>
              <a:rPr lang="en-IN" sz="2800" dirty="0" smtClean="0">
                <a:latin typeface="+mj-lt"/>
                <a:cs typeface="Arial" pitchFamily="34" charset="0"/>
              </a:rPr>
              <a:t>accurately </a:t>
            </a:r>
            <a:endParaRPr lang="en-IN" sz="2800" dirty="0">
              <a:latin typeface="+mj-lt"/>
              <a:cs typeface="Arial" pitchFamily="34" charset="0"/>
            </a:endParaRPr>
          </a:p>
          <a:p>
            <a:pPr>
              <a:spcBef>
                <a:spcPts val="0"/>
              </a:spcBef>
            </a:pPr>
            <a:endParaRPr lang="en-IN" sz="2800" dirty="0"/>
          </a:p>
          <a:p>
            <a:pPr>
              <a:spcBef>
                <a:spcPts val="0"/>
              </a:spcBef>
            </a:pPr>
            <a:endParaRPr lang="en-US" sz="2800" dirty="0"/>
          </a:p>
          <a:p>
            <a:pPr marL="458788" lvl="2" indent="0">
              <a:buNone/>
            </a:pPr>
            <a:endParaRPr lang="en-US" dirty="0">
              <a:solidFill>
                <a:schemeClr val="tx1">
                  <a:lumMod val="75000"/>
                  <a:lumOff val="25000"/>
                </a:schemeClr>
              </a:solidFill>
            </a:endParaRPr>
          </a:p>
        </p:txBody>
      </p:sp>
    </p:spTree>
    <p:extLst>
      <p:ext uri="{BB962C8B-B14F-4D97-AF65-F5344CB8AC3E}">
        <p14:creationId xmlns:p14="http://schemas.microsoft.com/office/powerpoint/2010/main" val="30659122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Survey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47449638"/>
              </p:ext>
            </p:extLst>
          </p:nvPr>
        </p:nvGraphicFramePr>
        <p:xfrm>
          <a:off x="838200" y="1940561"/>
          <a:ext cx="10566400" cy="3912615"/>
        </p:xfrm>
        <a:graphic>
          <a:graphicData uri="http://schemas.openxmlformats.org/drawingml/2006/table">
            <a:tbl>
              <a:tblPr firstRow="1" bandRow="1">
                <a:tableStyleId>{5C22544A-7EE6-4342-B048-85BDC9FD1C3A}</a:tableStyleId>
              </a:tblPr>
              <a:tblGrid>
                <a:gridCol w="3339548"/>
                <a:gridCol w="1258956"/>
                <a:gridCol w="2186609"/>
                <a:gridCol w="3781287"/>
              </a:tblGrid>
              <a:tr h="812799">
                <a:tc>
                  <a:txBody>
                    <a:bodyPr/>
                    <a:lstStyle/>
                    <a:p>
                      <a:pPr algn="ctr"/>
                      <a:r>
                        <a:rPr lang="en-GB" b="0" u="none" dirty="0" smtClean="0">
                          <a:latin typeface="+mn-lt"/>
                        </a:rPr>
                        <a:t> Title of the Research Papers</a:t>
                      </a:r>
                      <a:endParaRPr lang="en-IN" b="0" u="none" dirty="0">
                        <a:latin typeface="+mn-lt"/>
                      </a:endParaRPr>
                    </a:p>
                  </a:txBody>
                  <a:tcPr anchor="ctr"/>
                </a:tc>
                <a:tc>
                  <a:txBody>
                    <a:bodyPr/>
                    <a:lstStyle/>
                    <a:p>
                      <a:pPr algn="ctr"/>
                      <a:r>
                        <a:rPr lang="en-GB" b="0" u="none" smtClean="0">
                          <a:latin typeface="+mn-lt"/>
                        </a:rPr>
                        <a:t>Year</a:t>
                      </a:r>
                      <a:r>
                        <a:rPr lang="en-GB" b="0" u="none" baseline="0" smtClean="0">
                          <a:latin typeface="+mn-lt"/>
                        </a:rPr>
                        <a:t> of Publication</a:t>
                      </a:r>
                      <a:endParaRPr lang="en-IN" b="0" u="none" dirty="0">
                        <a:latin typeface="+mn-lt"/>
                      </a:endParaRPr>
                    </a:p>
                  </a:txBody>
                  <a:tcPr anchor="ctr"/>
                </a:tc>
                <a:tc>
                  <a:txBody>
                    <a:bodyPr/>
                    <a:lstStyle/>
                    <a:p>
                      <a:pPr algn="ctr"/>
                      <a:r>
                        <a:rPr lang="en-GB" b="0" u="none" smtClean="0">
                          <a:latin typeface="+mn-lt"/>
                        </a:rPr>
                        <a:t>Authors</a:t>
                      </a:r>
                      <a:endParaRPr lang="en-IN" b="0" u="none" dirty="0">
                        <a:latin typeface="+mn-lt"/>
                      </a:endParaRPr>
                    </a:p>
                  </a:txBody>
                  <a:tcPr anchor="ctr"/>
                </a:tc>
                <a:tc>
                  <a:txBody>
                    <a:bodyPr/>
                    <a:lstStyle/>
                    <a:p>
                      <a:pPr algn="ctr"/>
                      <a:r>
                        <a:rPr lang="en-GB" b="0" u="none" smtClean="0">
                          <a:latin typeface="+mn-lt"/>
                        </a:rPr>
                        <a:t>Method Proposed</a:t>
                      </a:r>
                      <a:endParaRPr lang="en-IN" b="0" u="none" dirty="0">
                        <a:latin typeface="+mn-lt"/>
                      </a:endParaRPr>
                    </a:p>
                  </a:txBody>
                  <a:tcPr anchor="ctr"/>
                </a:tc>
              </a:tr>
              <a:tr h="868519">
                <a:tc>
                  <a:txBody>
                    <a:bodyPr/>
                    <a:lstStyle/>
                    <a:p>
                      <a:pPr algn="ctr"/>
                      <a:r>
                        <a:rPr lang="en-US" sz="1800" b="0" i="0" u="none" dirty="0" smtClean="0">
                          <a:latin typeface="+mn-lt"/>
                          <a:cs typeface="Arial" pitchFamily="34" charset="0"/>
                        </a:rPr>
                        <a:t>Question Answering System: A Survey </a:t>
                      </a:r>
                      <a:endParaRPr lang="en-IN" sz="1800" b="0" i="0" u="none" dirty="0">
                        <a:solidFill>
                          <a:schemeClr val="tx1">
                            <a:lumMod val="65000"/>
                            <a:lumOff val="35000"/>
                          </a:schemeClr>
                        </a:solidFill>
                        <a:latin typeface="+mn-lt"/>
                      </a:endParaRPr>
                    </a:p>
                  </a:txBody>
                  <a:tcPr anchor="ctr"/>
                </a:tc>
                <a:tc>
                  <a:txBody>
                    <a:bodyPr/>
                    <a:lstStyle/>
                    <a:p>
                      <a:pPr algn="ctr"/>
                      <a:r>
                        <a:rPr lang="en-GB" sz="1800" b="0" i="0" u="none" dirty="0" smtClean="0">
                          <a:solidFill>
                            <a:schemeClr val="tx1">
                              <a:lumMod val="75000"/>
                              <a:lumOff val="25000"/>
                            </a:schemeClr>
                          </a:solidFill>
                          <a:latin typeface="+mn-lt"/>
                        </a:rPr>
                        <a:t>2015</a:t>
                      </a:r>
                      <a:endParaRPr lang="en-IN" sz="1800" b="0" i="0" u="none" dirty="0">
                        <a:solidFill>
                          <a:schemeClr val="tx1">
                            <a:lumMod val="75000"/>
                            <a:lumOff val="25000"/>
                          </a:schemeClr>
                        </a:solidFill>
                        <a:latin typeface="+mn-lt"/>
                      </a:endParaRPr>
                    </a:p>
                  </a:txBody>
                  <a:tcPr anchor="ctr"/>
                </a:tc>
                <a:tc>
                  <a:txBody>
                    <a:bodyPr/>
                    <a:lstStyle/>
                    <a:p>
                      <a:pPr algn="ctr"/>
                      <a:r>
                        <a:rPr lang="en-US" sz="1800" b="0" i="0" u="none" dirty="0" smtClean="0">
                          <a:latin typeface="+mn-lt"/>
                          <a:cs typeface="Arial" pitchFamily="34" charset="0"/>
                        </a:rPr>
                        <a:t>Ashish </a:t>
                      </a:r>
                      <a:r>
                        <a:rPr lang="en-US" sz="1800" b="0" i="0" u="none" dirty="0" err="1" smtClean="0">
                          <a:latin typeface="+mn-lt"/>
                          <a:cs typeface="Arial" pitchFamily="34" charset="0"/>
                        </a:rPr>
                        <a:t>Mathur</a:t>
                      </a:r>
                      <a:r>
                        <a:rPr lang="en-US" sz="1800" b="0" i="0" u="none" dirty="0" smtClean="0">
                          <a:latin typeface="+mn-lt"/>
                          <a:cs typeface="Arial" pitchFamily="34" charset="0"/>
                        </a:rPr>
                        <a:t> and M.T.U. </a:t>
                      </a:r>
                      <a:r>
                        <a:rPr lang="en-US" sz="1800" b="0" i="0" u="none" dirty="0" err="1" smtClean="0">
                          <a:latin typeface="+mn-lt"/>
                          <a:cs typeface="Arial" pitchFamily="34" charset="0"/>
                        </a:rPr>
                        <a:t>Haider</a:t>
                      </a:r>
                      <a:endParaRPr lang="en-IN" sz="1800" b="0" i="0" u="none" dirty="0">
                        <a:solidFill>
                          <a:schemeClr val="tx1">
                            <a:lumMod val="65000"/>
                            <a:lumOff val="35000"/>
                          </a:schemeClr>
                        </a:solidFill>
                        <a:latin typeface="+mn-lt"/>
                      </a:endParaRPr>
                    </a:p>
                  </a:txBody>
                  <a:tcPr anchor="ctr"/>
                </a:tc>
                <a:tc>
                  <a:txBody>
                    <a:bodyPr/>
                    <a:lstStyle/>
                    <a:p>
                      <a:pPr marL="0" indent="0" algn="ctr">
                        <a:lnSpc>
                          <a:spcPct val="110000"/>
                        </a:lnSpc>
                        <a:buNone/>
                      </a:pPr>
                      <a:r>
                        <a:rPr lang="en-US" sz="1800" b="0" i="0" u="none" dirty="0" smtClean="0">
                          <a:latin typeface="+mn-lt"/>
                          <a:cs typeface="Arial" pitchFamily="34" charset="0"/>
                        </a:rPr>
                        <a:t>Information Retrieval (IR), Natural Language Processing (NLP) and Information Extraction (IE).</a:t>
                      </a:r>
                      <a:endParaRPr lang="en-US" sz="1800" b="0" i="0" u="none" dirty="0" smtClean="0">
                        <a:latin typeface="+mn-lt"/>
                        <a:cs typeface="Arial" pitchFamily="34" charset="0"/>
                      </a:endParaRPr>
                    </a:p>
                  </a:txBody>
                  <a:tcPr anchor="ctr"/>
                </a:tc>
              </a:tr>
              <a:tr h="868519">
                <a:tc>
                  <a:txBody>
                    <a:bodyPr/>
                    <a:lstStyle/>
                    <a:p>
                      <a:pPr algn="ctr"/>
                      <a:r>
                        <a:rPr lang="en-US" sz="1800" b="0" i="0" u="none" dirty="0" smtClean="0">
                          <a:latin typeface="+mn-lt"/>
                          <a:cs typeface="Arial" pitchFamily="34" charset="0"/>
                        </a:rPr>
                        <a:t>An Integrated Pattern Matching and Machine Learning Approach for Question Classification</a:t>
                      </a:r>
                      <a:r>
                        <a:rPr lang="fi-FI" sz="1800" b="0" i="0" u="none" dirty="0" smtClean="0">
                          <a:latin typeface="+mn-lt"/>
                          <a:cs typeface="Arial" pitchFamily="34" charset="0"/>
                        </a:rPr>
                        <a:t> </a:t>
                      </a:r>
                      <a:endParaRPr lang="en-IN" sz="1800" b="0" i="0" u="none" dirty="0">
                        <a:solidFill>
                          <a:schemeClr val="tx1">
                            <a:lumMod val="75000"/>
                            <a:lumOff val="25000"/>
                          </a:schemeClr>
                        </a:solidFill>
                        <a:latin typeface="+mn-lt"/>
                      </a:endParaRPr>
                    </a:p>
                  </a:txBody>
                  <a:tcPr anchor="ctr"/>
                </a:tc>
                <a:tc>
                  <a:txBody>
                    <a:bodyPr/>
                    <a:lstStyle/>
                    <a:p>
                      <a:pPr algn="ctr"/>
                      <a:r>
                        <a:rPr lang="en-GB" sz="1800" b="0" i="0" u="none" dirty="0" smtClean="0">
                          <a:solidFill>
                            <a:schemeClr val="tx1">
                              <a:lumMod val="75000"/>
                              <a:lumOff val="25000"/>
                            </a:schemeClr>
                          </a:solidFill>
                          <a:latin typeface="+mn-lt"/>
                        </a:rPr>
                        <a:t>2015</a:t>
                      </a:r>
                      <a:endParaRPr lang="en-IN" sz="1800" b="0" i="0" u="none" dirty="0">
                        <a:solidFill>
                          <a:schemeClr val="tx1">
                            <a:lumMod val="75000"/>
                            <a:lumOff val="25000"/>
                          </a:schemeClr>
                        </a:solidFill>
                        <a:latin typeface="+mn-lt"/>
                      </a:endParaRPr>
                    </a:p>
                  </a:txBody>
                  <a:tcPr anchor="ctr"/>
                </a:tc>
                <a:tc>
                  <a:txBody>
                    <a:bodyPr/>
                    <a:lstStyle/>
                    <a:p>
                      <a:pPr algn="ctr"/>
                      <a:r>
                        <a:rPr lang="en-US" sz="1800" b="0" i="0" u="none" dirty="0" err="1" smtClean="0">
                          <a:latin typeface="+mn-lt"/>
                          <a:cs typeface="Arial" pitchFamily="34" charset="0"/>
                        </a:rPr>
                        <a:t>Vaishali</a:t>
                      </a:r>
                      <a:r>
                        <a:rPr lang="en-US" sz="1800" b="0" i="0" u="none" dirty="0" smtClean="0">
                          <a:latin typeface="+mn-lt"/>
                          <a:cs typeface="Arial" pitchFamily="34" charset="0"/>
                        </a:rPr>
                        <a:t> Singh, Sanjay K. </a:t>
                      </a:r>
                      <a:r>
                        <a:rPr lang="en-US" sz="1800" b="0" i="0" u="none" dirty="0" err="1" smtClean="0">
                          <a:latin typeface="+mn-lt"/>
                          <a:cs typeface="Arial" pitchFamily="34" charset="0"/>
                        </a:rPr>
                        <a:t>Dwivedi</a:t>
                      </a:r>
                      <a:r>
                        <a:rPr lang="en-US" sz="1800" b="0" i="0" u="none" dirty="0" smtClean="0">
                          <a:latin typeface="+mn-lt"/>
                          <a:cs typeface="Arial" pitchFamily="34" charset="0"/>
                        </a:rPr>
                        <a:t> </a:t>
                      </a:r>
                      <a:endParaRPr lang="en-IN" sz="1800" b="0" i="0" u="none" dirty="0">
                        <a:solidFill>
                          <a:schemeClr val="tx1">
                            <a:lumMod val="75000"/>
                            <a:lumOff val="25000"/>
                          </a:schemeClr>
                        </a:solidFill>
                        <a:latin typeface="+mn-lt"/>
                      </a:endParaRPr>
                    </a:p>
                  </a:txBody>
                  <a:tcPr anchor="ctr"/>
                </a:tc>
                <a:tc>
                  <a:txBody>
                    <a:bodyPr/>
                    <a:lstStyle/>
                    <a:p>
                      <a:pPr algn="ctr"/>
                      <a:r>
                        <a:rPr lang="en-US" sz="1800" b="0" i="0" u="none" dirty="0" smtClean="0">
                          <a:latin typeface="+mn-lt"/>
                          <a:cs typeface="Arial" pitchFamily="34" charset="0"/>
                        </a:rPr>
                        <a:t>Classifying a question to appropriate class and identification of the focus word play key role in determining accurate answer</a:t>
                      </a:r>
                      <a:endParaRPr lang="en-IN" sz="1800" b="0" i="0" u="none" dirty="0">
                        <a:solidFill>
                          <a:schemeClr val="tx1">
                            <a:lumMod val="75000"/>
                            <a:lumOff val="25000"/>
                          </a:schemeClr>
                        </a:solidFill>
                        <a:latin typeface="+mn-lt"/>
                      </a:endParaRPr>
                    </a:p>
                  </a:txBody>
                  <a:tcPr anchor="ctr"/>
                </a:tc>
              </a:tr>
              <a:tr h="859473">
                <a:tc>
                  <a:txBody>
                    <a:bodyPr/>
                    <a:lstStyle/>
                    <a:p>
                      <a:pPr algn="ctr"/>
                      <a:r>
                        <a:rPr lang="en-US" sz="1800" b="0" i="0" u="none" dirty="0" smtClean="0">
                          <a:latin typeface="+mn-lt"/>
                          <a:cs typeface="Arial" pitchFamily="34" charset="0"/>
                        </a:rPr>
                        <a:t>Machine Learning for Question Answering from Tabular Data </a:t>
                      </a:r>
                      <a:endParaRPr lang="en-IN" sz="1800" b="0" i="0" u="none" dirty="0">
                        <a:solidFill>
                          <a:schemeClr val="tx1">
                            <a:lumMod val="75000"/>
                            <a:lumOff val="25000"/>
                          </a:schemeClr>
                        </a:solidFill>
                        <a:latin typeface="+mn-lt"/>
                      </a:endParaRPr>
                    </a:p>
                  </a:txBody>
                  <a:tcPr anchor="ctr"/>
                </a:tc>
                <a:tc>
                  <a:txBody>
                    <a:bodyPr/>
                    <a:lstStyle/>
                    <a:p>
                      <a:pPr algn="ctr"/>
                      <a:r>
                        <a:rPr lang="en-GB" sz="1800" b="0" i="0" u="none" dirty="0" smtClean="0">
                          <a:solidFill>
                            <a:schemeClr val="tx1">
                              <a:lumMod val="75000"/>
                              <a:lumOff val="25000"/>
                            </a:schemeClr>
                          </a:solidFill>
                          <a:latin typeface="+mn-lt"/>
                        </a:rPr>
                        <a:t>2011</a:t>
                      </a:r>
                      <a:endParaRPr lang="en-IN" sz="1800" b="0" i="0" u="none" dirty="0">
                        <a:solidFill>
                          <a:schemeClr val="tx1">
                            <a:lumMod val="75000"/>
                            <a:lumOff val="25000"/>
                          </a:schemeClr>
                        </a:solidFill>
                        <a:latin typeface="+mn-lt"/>
                      </a:endParaRPr>
                    </a:p>
                  </a:txBody>
                  <a:tcPr anchor="ctr"/>
                </a:tc>
                <a:tc>
                  <a:txBody>
                    <a:bodyPr/>
                    <a:lstStyle/>
                    <a:p>
                      <a:pPr algn="ctr"/>
                      <a:r>
                        <a:rPr lang="nl-NL" sz="1800" b="0" i="0" u="none" dirty="0" err="1" smtClean="0">
                          <a:latin typeface="+mn-lt"/>
                          <a:cs typeface="Arial" pitchFamily="34" charset="0"/>
                        </a:rPr>
                        <a:t>Mahboob</a:t>
                      </a:r>
                      <a:r>
                        <a:rPr lang="nl-NL" sz="1800" b="0" i="0" u="none" dirty="0" smtClean="0">
                          <a:latin typeface="+mn-lt"/>
                          <a:cs typeface="Arial" pitchFamily="34" charset="0"/>
                        </a:rPr>
                        <a:t> </a:t>
                      </a:r>
                      <a:r>
                        <a:rPr lang="nl-NL" sz="1800" b="0" i="0" u="none" dirty="0" err="1" smtClean="0">
                          <a:latin typeface="+mn-lt"/>
                          <a:cs typeface="Arial" pitchFamily="34" charset="0"/>
                        </a:rPr>
                        <a:t>Alam</a:t>
                      </a:r>
                      <a:r>
                        <a:rPr lang="nl-NL" sz="1800" b="0" i="0" u="none" dirty="0" smtClean="0">
                          <a:latin typeface="+mn-lt"/>
                          <a:cs typeface="Arial" pitchFamily="34" charset="0"/>
                        </a:rPr>
                        <a:t> Khalid, </a:t>
                      </a:r>
                      <a:r>
                        <a:rPr lang="nl-NL" sz="1800" b="0" i="0" u="none" dirty="0" err="1" smtClean="0">
                          <a:latin typeface="+mn-lt"/>
                          <a:cs typeface="Arial" pitchFamily="34" charset="0"/>
                        </a:rPr>
                        <a:t>Valentin</a:t>
                      </a:r>
                      <a:r>
                        <a:rPr lang="nl-NL" sz="1800" b="0" i="0" u="none" dirty="0" smtClean="0">
                          <a:latin typeface="+mn-lt"/>
                          <a:cs typeface="Arial" pitchFamily="34" charset="0"/>
                        </a:rPr>
                        <a:t> </a:t>
                      </a:r>
                      <a:r>
                        <a:rPr lang="nl-NL" sz="1800" b="0" i="0" u="none" dirty="0" err="1" smtClean="0">
                          <a:latin typeface="+mn-lt"/>
                          <a:cs typeface="Arial" pitchFamily="34" charset="0"/>
                        </a:rPr>
                        <a:t>Jijkoun</a:t>
                      </a:r>
                      <a:r>
                        <a:rPr lang="nl-NL" sz="1800" b="0" i="0" u="none" dirty="0" smtClean="0">
                          <a:latin typeface="+mn-lt"/>
                          <a:cs typeface="Arial" pitchFamily="34" charset="0"/>
                        </a:rPr>
                        <a:t> </a:t>
                      </a:r>
                      <a:endParaRPr lang="en-IN" sz="1800" b="0" i="0" u="none" dirty="0">
                        <a:solidFill>
                          <a:schemeClr val="tx1">
                            <a:lumMod val="75000"/>
                            <a:lumOff val="25000"/>
                          </a:schemeClr>
                        </a:solidFill>
                        <a:latin typeface="+mn-lt"/>
                      </a:endParaRPr>
                    </a:p>
                  </a:txBody>
                  <a:tcPr anchor="ctr"/>
                </a:tc>
                <a:tc>
                  <a:txBody>
                    <a:bodyPr/>
                    <a:lstStyle/>
                    <a:p>
                      <a:pPr algn="ctr"/>
                      <a:r>
                        <a:rPr lang="en-US" sz="1800" b="0" i="0" u="none" dirty="0" smtClean="0">
                          <a:latin typeface="+mn-lt"/>
                          <a:cs typeface="Arial" pitchFamily="34" charset="0"/>
                        </a:rPr>
                        <a:t>use a classiﬁer to identify appropriate tables and columns in a structured database</a:t>
                      </a:r>
                      <a:endParaRPr lang="en-IN" sz="1800" b="0" i="0" u="none" dirty="0">
                        <a:solidFill>
                          <a:schemeClr val="tx1">
                            <a:lumMod val="75000"/>
                            <a:lumOff val="25000"/>
                          </a:schemeClr>
                        </a:solidFill>
                        <a:latin typeface="+mn-lt"/>
                      </a:endParaRPr>
                    </a:p>
                  </a:txBody>
                  <a:tcPr anchor="ctr"/>
                </a:tc>
              </a:tr>
            </a:tbl>
          </a:graphicData>
        </a:graphic>
      </p:graphicFrame>
    </p:spTree>
    <p:extLst>
      <p:ext uri="{BB962C8B-B14F-4D97-AF65-F5344CB8AC3E}">
        <p14:creationId xmlns:p14="http://schemas.microsoft.com/office/powerpoint/2010/main" val="29791285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System</a:t>
            </a:r>
            <a:endParaRPr lang="en-US" dirty="0"/>
          </a:p>
        </p:txBody>
      </p:sp>
      <p:sp>
        <p:nvSpPr>
          <p:cNvPr id="3" name="Content Placeholder 2"/>
          <p:cNvSpPr>
            <a:spLocks noGrp="1"/>
          </p:cNvSpPr>
          <p:nvPr>
            <p:ph idx="1"/>
          </p:nvPr>
        </p:nvSpPr>
        <p:spPr/>
        <p:txBody>
          <a:bodyPr>
            <a:normAutofit/>
          </a:bodyPr>
          <a:lstStyle/>
          <a:p>
            <a:pPr algn="just"/>
            <a:endParaRPr lang="en-US" sz="2200" b="0" dirty="0" smtClean="0"/>
          </a:p>
          <a:p>
            <a:pPr marL="342900" indent="-342900" algn="just">
              <a:buFont typeface="Wingdings" panose="05000000000000000000" pitchFamily="2" charset="2"/>
              <a:buChar char="q"/>
            </a:pPr>
            <a:r>
              <a:rPr lang="en-US" sz="2200" b="0" dirty="0" smtClean="0"/>
              <a:t> </a:t>
            </a:r>
            <a:r>
              <a:rPr lang="en-US" sz="2200" b="0" dirty="0"/>
              <a:t>In this model, </a:t>
            </a:r>
            <a:r>
              <a:rPr lang="en-US" sz="2200" b="0" dirty="0" smtClean="0"/>
              <a:t>a user is asked to input a question from a terminal screen, the question is further sent for processing and the existing corpus is loaded to learn a generalized model</a:t>
            </a:r>
            <a:endParaRPr lang="en-US" sz="2200" b="0" dirty="0" smtClean="0"/>
          </a:p>
          <a:p>
            <a:pPr marL="342900" indent="-342900" algn="just">
              <a:buFont typeface="Wingdings" panose="05000000000000000000" pitchFamily="2" charset="2"/>
              <a:buChar char="q"/>
            </a:pPr>
            <a:r>
              <a:rPr lang="en-US" sz="2200" b="0" dirty="0" smtClean="0"/>
              <a:t>We identify the domain and pipe it to further clean the corpus as well as input question</a:t>
            </a:r>
          </a:p>
          <a:p>
            <a:pPr marL="342900" indent="-342900" algn="just">
              <a:buFont typeface="Wingdings" panose="05000000000000000000" pitchFamily="2" charset="2"/>
              <a:buChar char="q"/>
            </a:pPr>
            <a:r>
              <a:rPr lang="en-US" sz="2200" b="0" dirty="0" smtClean="0"/>
              <a:t>Cache metadata and relevant information for a domain, if the cache is available, update cache and pipe it along to the domain specific scripts</a:t>
            </a:r>
          </a:p>
          <a:p>
            <a:pPr marL="342900" indent="-342900" algn="just">
              <a:buFont typeface="Wingdings" panose="05000000000000000000" pitchFamily="2" charset="2"/>
              <a:buChar char="q"/>
            </a:pPr>
            <a:r>
              <a:rPr lang="en-US" sz="2200" b="0" dirty="0" smtClean="0"/>
              <a:t>Process natural language to get the best features of the question and TRY to map it to the variables in solving module</a:t>
            </a:r>
            <a:endParaRPr lang="en-US" sz="2200" b="0" dirty="0" smtClean="0"/>
          </a:p>
        </p:txBody>
      </p:sp>
    </p:spTree>
    <p:extLst>
      <p:ext uri="{BB962C8B-B14F-4D97-AF65-F5344CB8AC3E}">
        <p14:creationId xmlns:p14="http://schemas.microsoft.com/office/powerpoint/2010/main" val="19597087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3816293" y="2166722"/>
            <a:ext cx="1642866" cy="282400"/>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sz="1400" b="1">
              <a:solidFill>
                <a:schemeClr val="bg1"/>
              </a:solidFill>
            </a:endParaRPr>
          </a:p>
        </p:txBody>
      </p:sp>
      <p:sp>
        <p:nvSpPr>
          <p:cNvPr id="10" name="Flowchart: Process 9"/>
          <p:cNvSpPr/>
          <p:nvPr/>
        </p:nvSpPr>
        <p:spPr>
          <a:xfrm>
            <a:off x="5475701" y="1720104"/>
            <a:ext cx="109728" cy="1371600"/>
          </a:xfrm>
          <a:prstGeom prst="flowChartProcess">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400" b="1">
              <a:solidFill>
                <a:schemeClr val="bg1"/>
              </a:solidFill>
            </a:endParaRPr>
          </a:p>
        </p:txBody>
      </p:sp>
      <p:sp>
        <p:nvSpPr>
          <p:cNvPr id="11" name="Flowchart: Process 10"/>
          <p:cNvSpPr/>
          <p:nvPr/>
        </p:nvSpPr>
        <p:spPr>
          <a:xfrm>
            <a:off x="5600193" y="1640546"/>
            <a:ext cx="109728" cy="1371600"/>
          </a:xfrm>
          <a:prstGeom prst="flowChartProcess">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400" b="1">
              <a:solidFill>
                <a:schemeClr val="bg1"/>
              </a:solidFill>
            </a:endParaRPr>
          </a:p>
        </p:txBody>
      </p:sp>
      <p:sp>
        <p:nvSpPr>
          <p:cNvPr id="12" name="Flowchart: Process 11"/>
          <p:cNvSpPr/>
          <p:nvPr/>
        </p:nvSpPr>
        <p:spPr>
          <a:xfrm>
            <a:off x="5739894" y="1498600"/>
            <a:ext cx="109728" cy="1371600"/>
          </a:xfrm>
          <a:prstGeom prst="flowChartProcess">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400" b="1">
              <a:solidFill>
                <a:schemeClr val="bg1"/>
              </a:solidFill>
            </a:endParaRPr>
          </a:p>
        </p:txBody>
      </p:sp>
      <p:sp>
        <p:nvSpPr>
          <p:cNvPr id="13" name="Right Arrow 12"/>
          <p:cNvSpPr/>
          <p:nvPr/>
        </p:nvSpPr>
        <p:spPr>
          <a:xfrm rot="1922868">
            <a:off x="5856912" y="2513890"/>
            <a:ext cx="1639767" cy="331672"/>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sz="1400" b="1">
              <a:solidFill>
                <a:schemeClr val="bg1"/>
              </a:solidFill>
            </a:endParaRPr>
          </a:p>
        </p:txBody>
      </p:sp>
      <p:sp>
        <p:nvSpPr>
          <p:cNvPr id="14" name="Oval 13"/>
          <p:cNvSpPr/>
          <p:nvPr/>
        </p:nvSpPr>
        <p:spPr>
          <a:xfrm>
            <a:off x="7171447" y="2796013"/>
            <a:ext cx="2164965" cy="1643864"/>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cs typeface="Arial" pitchFamily="34" charset="0"/>
              </a:rPr>
              <a:t>MACHINE LEARNING ALGORITHMS</a:t>
            </a:r>
            <a:endParaRPr lang="en-US" b="1" dirty="0">
              <a:solidFill>
                <a:schemeClr val="bg1"/>
              </a:solidFill>
              <a:cs typeface="Arial" pitchFamily="34" charset="0"/>
            </a:endParaRPr>
          </a:p>
        </p:txBody>
      </p:sp>
      <p:sp>
        <p:nvSpPr>
          <p:cNvPr id="15" name="Rectangle 14"/>
          <p:cNvSpPr/>
          <p:nvPr/>
        </p:nvSpPr>
        <p:spPr>
          <a:xfrm>
            <a:off x="2207374" y="3636143"/>
            <a:ext cx="1371600" cy="993856"/>
          </a:xfrm>
          <a:prstGeom prst="rect">
            <a:avLst/>
          </a:prstGeom>
          <a:ln>
            <a:solidFill>
              <a:srgbClr val="00206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chemeClr val="bg1"/>
                </a:solidFill>
              </a:rPr>
              <a:t>1.5</a:t>
            </a:r>
          </a:p>
          <a:p>
            <a:pPr algn="ctr"/>
            <a:endParaRPr lang="en-US" sz="1400" b="1" dirty="0">
              <a:solidFill>
                <a:schemeClr val="bg1"/>
              </a:solidFill>
            </a:endParaRPr>
          </a:p>
        </p:txBody>
      </p:sp>
      <p:sp>
        <p:nvSpPr>
          <p:cNvPr id="16" name="Rectangle 15"/>
          <p:cNvSpPr/>
          <p:nvPr/>
        </p:nvSpPr>
        <p:spPr>
          <a:xfrm>
            <a:off x="2357295" y="3525477"/>
            <a:ext cx="1371600" cy="914400"/>
          </a:xfrm>
          <a:prstGeom prst="rect">
            <a:avLst/>
          </a:prstGeom>
          <a:ln>
            <a:solidFill>
              <a:srgbClr val="00206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smtClean="0">
                <a:solidFill>
                  <a:schemeClr val="bg1"/>
                </a:solidFill>
                <a:cs typeface="Arial" pitchFamily="34" charset="0"/>
              </a:rPr>
              <a:t>LABELS</a:t>
            </a:r>
            <a:endParaRPr lang="en-US" b="1" dirty="0">
              <a:solidFill>
                <a:schemeClr val="bg1"/>
              </a:solidFill>
              <a:cs typeface="Arial" pitchFamily="34" charset="0"/>
            </a:endParaRPr>
          </a:p>
        </p:txBody>
      </p:sp>
      <p:sp>
        <p:nvSpPr>
          <p:cNvPr id="17" name="Right Arrow 16"/>
          <p:cNvSpPr/>
          <p:nvPr/>
        </p:nvSpPr>
        <p:spPr>
          <a:xfrm>
            <a:off x="4098105" y="3689779"/>
            <a:ext cx="2889403" cy="292898"/>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sz="1400" b="1">
              <a:solidFill>
                <a:schemeClr val="bg1"/>
              </a:solidFill>
            </a:endParaRPr>
          </a:p>
        </p:txBody>
      </p:sp>
      <p:sp>
        <p:nvSpPr>
          <p:cNvPr id="18" name="Rounded Rectangle 17"/>
          <p:cNvSpPr/>
          <p:nvPr/>
        </p:nvSpPr>
        <p:spPr>
          <a:xfrm>
            <a:off x="1797269" y="5304504"/>
            <a:ext cx="1793582" cy="704603"/>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smtClean="0">
                <a:solidFill>
                  <a:schemeClr val="bg1"/>
                </a:solidFill>
                <a:cs typeface="Arial" pitchFamily="34" charset="0"/>
              </a:rPr>
              <a:t>NEW PROBLEM</a:t>
            </a:r>
          </a:p>
          <a:p>
            <a:pPr algn="ctr"/>
            <a:r>
              <a:rPr lang="en-US" b="1" dirty="0" smtClean="0">
                <a:solidFill>
                  <a:schemeClr val="bg1"/>
                </a:solidFill>
                <a:cs typeface="Arial" pitchFamily="34" charset="0"/>
              </a:rPr>
              <a:t>INSTANCE</a:t>
            </a:r>
            <a:endParaRPr lang="en-US" b="1" dirty="0">
              <a:solidFill>
                <a:schemeClr val="bg1"/>
              </a:solidFill>
              <a:cs typeface="Arial" pitchFamily="34" charset="0"/>
            </a:endParaRPr>
          </a:p>
        </p:txBody>
      </p:sp>
      <p:sp>
        <p:nvSpPr>
          <p:cNvPr id="19" name="Right Arrow 18"/>
          <p:cNvSpPr/>
          <p:nvPr/>
        </p:nvSpPr>
        <p:spPr>
          <a:xfrm>
            <a:off x="3849951" y="5519646"/>
            <a:ext cx="1371600" cy="274320"/>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sz="1400" b="1">
              <a:solidFill>
                <a:schemeClr val="bg1"/>
              </a:solidFill>
            </a:endParaRPr>
          </a:p>
        </p:txBody>
      </p:sp>
      <p:sp>
        <p:nvSpPr>
          <p:cNvPr id="20" name="Flowchart: Process 19"/>
          <p:cNvSpPr/>
          <p:nvPr/>
        </p:nvSpPr>
        <p:spPr>
          <a:xfrm>
            <a:off x="5338924" y="4954706"/>
            <a:ext cx="109728" cy="1371600"/>
          </a:xfrm>
          <a:prstGeom prst="flowChartProcess">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400" b="1">
              <a:solidFill>
                <a:schemeClr val="bg1"/>
              </a:solidFill>
            </a:endParaRPr>
          </a:p>
        </p:txBody>
      </p:sp>
      <p:sp>
        <p:nvSpPr>
          <p:cNvPr id="22" name="Flowchart: Decision 21"/>
          <p:cNvSpPr/>
          <p:nvPr/>
        </p:nvSpPr>
        <p:spPr>
          <a:xfrm>
            <a:off x="6937625" y="4886501"/>
            <a:ext cx="2736194" cy="1508011"/>
          </a:xfrm>
          <a:prstGeom prst="flowChartDecisio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cs typeface="Arial" pitchFamily="34" charset="0"/>
              </a:rPr>
              <a:t>PREDECTIVE MODEL</a:t>
            </a:r>
            <a:endParaRPr lang="en-US" b="1" dirty="0">
              <a:solidFill>
                <a:schemeClr val="bg1"/>
              </a:solidFill>
              <a:cs typeface="Arial" pitchFamily="34" charset="0"/>
            </a:endParaRPr>
          </a:p>
        </p:txBody>
      </p:sp>
      <p:sp>
        <p:nvSpPr>
          <p:cNvPr id="24" name="Rectangle 23"/>
          <p:cNvSpPr/>
          <p:nvPr/>
        </p:nvSpPr>
        <p:spPr>
          <a:xfrm>
            <a:off x="10361950" y="4250846"/>
            <a:ext cx="1167620" cy="8753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b="1" dirty="0" smtClean="0">
              <a:solidFill>
                <a:schemeClr val="bg1"/>
              </a:solidFill>
              <a:cs typeface="Arial" pitchFamily="34" charset="0"/>
            </a:endParaRPr>
          </a:p>
          <a:p>
            <a:pPr algn="ctr"/>
            <a:r>
              <a:rPr lang="en-US" b="1" dirty="0" smtClean="0">
                <a:solidFill>
                  <a:schemeClr val="bg1"/>
                </a:solidFill>
                <a:cs typeface="Arial" pitchFamily="34" charset="0"/>
              </a:rPr>
              <a:t>EXPECTED</a:t>
            </a:r>
          </a:p>
          <a:p>
            <a:pPr algn="ctr"/>
            <a:r>
              <a:rPr lang="en-US" b="1" dirty="0" smtClean="0">
                <a:solidFill>
                  <a:schemeClr val="bg1"/>
                </a:solidFill>
                <a:cs typeface="Arial" pitchFamily="34" charset="0"/>
              </a:rPr>
              <a:t>OUTPUT</a:t>
            </a:r>
            <a:endParaRPr lang="en-US" b="1" dirty="0" smtClean="0">
              <a:solidFill>
                <a:schemeClr val="bg1"/>
              </a:solidFill>
              <a:cs typeface="Arial" pitchFamily="34" charset="0"/>
            </a:endParaRPr>
          </a:p>
          <a:p>
            <a:pPr algn="ctr"/>
            <a:endParaRPr lang="en-US" sz="1400" b="1" dirty="0">
              <a:solidFill>
                <a:schemeClr val="bg1"/>
              </a:solidFill>
              <a:cs typeface="Arial" pitchFamily="34" charset="0"/>
            </a:endParaRPr>
          </a:p>
        </p:txBody>
      </p:sp>
      <p:sp>
        <p:nvSpPr>
          <p:cNvPr id="26" name="TextBox 25"/>
          <p:cNvSpPr txBox="1"/>
          <p:nvPr/>
        </p:nvSpPr>
        <p:spPr>
          <a:xfrm>
            <a:off x="5601466" y="5126146"/>
            <a:ext cx="1569981" cy="323165"/>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500" b="1" dirty="0" smtClean="0">
                <a:solidFill>
                  <a:schemeClr val="bg1"/>
                </a:solidFill>
                <a:cs typeface="Arial" pitchFamily="34" charset="0"/>
              </a:rPr>
              <a:t>FEATURE VECTOR</a:t>
            </a:r>
            <a:endParaRPr lang="en-US" sz="1500" b="1" dirty="0">
              <a:solidFill>
                <a:schemeClr val="bg1"/>
              </a:solidFill>
              <a:cs typeface="Arial" pitchFamily="34" charset="0"/>
            </a:endParaRPr>
          </a:p>
        </p:txBody>
      </p:sp>
      <p:sp>
        <p:nvSpPr>
          <p:cNvPr id="28" name="Down Arrow 27"/>
          <p:cNvSpPr/>
          <p:nvPr/>
        </p:nvSpPr>
        <p:spPr>
          <a:xfrm>
            <a:off x="8167238" y="4480876"/>
            <a:ext cx="276968" cy="391199"/>
          </a:xfrm>
          <a:prstGeom prst="down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sz="1400" b="1">
              <a:solidFill>
                <a:schemeClr val="bg1"/>
              </a:solidFill>
            </a:endParaRPr>
          </a:p>
        </p:txBody>
      </p:sp>
      <p:sp>
        <p:nvSpPr>
          <p:cNvPr id="29" name="Title 1"/>
          <p:cNvSpPr>
            <a:spLocks noGrp="1"/>
          </p:cNvSpPr>
          <p:nvPr>
            <p:ph type="title"/>
          </p:nvPr>
        </p:nvSpPr>
        <p:spPr>
          <a:xfrm>
            <a:off x="838200" y="365125"/>
            <a:ext cx="10515600" cy="1133475"/>
          </a:xfrm>
        </p:spPr>
        <p:txBody>
          <a:bodyPr/>
          <a:lstStyle/>
          <a:p>
            <a:r>
              <a:rPr lang="en-IN" dirty="0" smtClean="0"/>
              <a:t>Architecture </a:t>
            </a:r>
            <a:endParaRPr lang="en-IN" dirty="0"/>
          </a:p>
        </p:txBody>
      </p:sp>
      <p:sp>
        <p:nvSpPr>
          <p:cNvPr id="30" name="Right Arrow 29"/>
          <p:cNvSpPr/>
          <p:nvPr/>
        </p:nvSpPr>
        <p:spPr>
          <a:xfrm>
            <a:off x="5566025" y="5503346"/>
            <a:ext cx="1371600" cy="274320"/>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sz="1400" b="1">
              <a:solidFill>
                <a:schemeClr val="bg1"/>
              </a:solidFill>
            </a:endParaRPr>
          </a:p>
        </p:txBody>
      </p:sp>
      <p:sp>
        <p:nvSpPr>
          <p:cNvPr id="31" name="Right Arrow 30"/>
          <p:cNvSpPr/>
          <p:nvPr/>
        </p:nvSpPr>
        <p:spPr>
          <a:xfrm rot="19411969" flipV="1">
            <a:off x="9608689" y="5193726"/>
            <a:ext cx="723752" cy="337722"/>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sz="1400" b="1">
              <a:solidFill>
                <a:schemeClr val="bg1"/>
              </a:solidFill>
            </a:endParaRPr>
          </a:p>
        </p:txBody>
      </p:sp>
      <p:sp>
        <p:nvSpPr>
          <p:cNvPr id="2" name="Multidocument 1"/>
          <p:cNvSpPr/>
          <p:nvPr/>
        </p:nvSpPr>
        <p:spPr>
          <a:xfrm>
            <a:off x="1955126" y="1475849"/>
            <a:ext cx="1623848" cy="1700994"/>
          </a:xfrm>
          <a:prstGeom prst="flowChartMultidocumen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Training Set </a:t>
            </a:r>
          </a:p>
          <a:p>
            <a:pPr algn="ctr"/>
            <a:r>
              <a:rPr lang="en-US" dirty="0" smtClean="0"/>
              <a:t>Document</a:t>
            </a:r>
          </a:p>
          <a:p>
            <a:pPr algn="ctr"/>
            <a:r>
              <a:rPr lang="en-US" dirty="0" smtClean="0"/>
              <a:t>Questions</a:t>
            </a:r>
          </a:p>
        </p:txBody>
      </p:sp>
      <p:sp>
        <p:nvSpPr>
          <p:cNvPr id="32" name="TextBox 31"/>
          <p:cNvSpPr txBox="1"/>
          <p:nvPr/>
        </p:nvSpPr>
        <p:spPr>
          <a:xfrm>
            <a:off x="6198181" y="1825771"/>
            <a:ext cx="1569981" cy="323165"/>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500" b="1" dirty="0" smtClean="0">
                <a:solidFill>
                  <a:schemeClr val="bg1"/>
                </a:solidFill>
                <a:cs typeface="Arial" pitchFamily="34" charset="0"/>
              </a:rPr>
              <a:t>FEATURE VECTOR</a:t>
            </a:r>
            <a:endParaRPr lang="en-US" sz="1500" b="1" dirty="0">
              <a:solidFill>
                <a:schemeClr val="bg1"/>
              </a:solidFill>
              <a:cs typeface="Arial" pitchFamily="34" charset="0"/>
            </a:endParaRPr>
          </a:p>
        </p:txBody>
      </p:sp>
    </p:spTree>
    <p:extLst>
      <p:ext uri="{BB962C8B-B14F-4D97-AF65-F5344CB8AC3E}">
        <p14:creationId xmlns:p14="http://schemas.microsoft.com/office/powerpoint/2010/main" val="1595747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2146526" y="2965672"/>
            <a:ext cx="155448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ounded Rectangle 20"/>
          <p:cNvSpPr/>
          <p:nvPr/>
        </p:nvSpPr>
        <p:spPr>
          <a:xfrm>
            <a:off x="6452195" y="4652298"/>
            <a:ext cx="2280212" cy="1551007"/>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23" name="Straight Connector 22"/>
          <p:cNvCxnSpPr/>
          <p:nvPr/>
        </p:nvCxnSpPr>
        <p:spPr>
          <a:xfrm>
            <a:off x="6452195" y="5051331"/>
            <a:ext cx="2280212"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6452195" y="5879216"/>
            <a:ext cx="2280212"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a:off x="7019355" y="4652300"/>
            <a:ext cx="11574" cy="399031"/>
          </a:xfrm>
          <a:prstGeom prst="line">
            <a:avLst/>
          </a:prstGeom>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6788095" y="5167015"/>
            <a:ext cx="1571291" cy="646331"/>
          </a:xfrm>
          <a:prstGeom prst="rect">
            <a:avLst/>
          </a:prstGeom>
          <a:noFill/>
        </p:spPr>
        <p:txBody>
          <a:bodyPr wrap="square" rtlCol="0">
            <a:spAutoFit/>
          </a:bodyPr>
          <a:lstStyle/>
          <a:p>
            <a:pPr algn="ctr"/>
            <a:r>
              <a:rPr lang="en-US" b="1" dirty="0" smtClean="0">
                <a:solidFill>
                  <a:schemeClr val="bg1"/>
                </a:solidFill>
              </a:rPr>
              <a:t> </a:t>
            </a:r>
            <a:r>
              <a:rPr lang="en-US" b="1" dirty="0" smtClean="0">
                <a:solidFill>
                  <a:schemeClr val="bg1"/>
                </a:solidFill>
                <a:cs typeface="Arial" pitchFamily="34" charset="0"/>
              </a:rPr>
              <a:t>LANGUAGE </a:t>
            </a:r>
            <a:endParaRPr lang="en-US" b="1" dirty="0" smtClean="0">
              <a:solidFill>
                <a:schemeClr val="bg1"/>
              </a:solidFill>
              <a:cs typeface="Arial" pitchFamily="34" charset="0"/>
            </a:endParaRPr>
          </a:p>
          <a:p>
            <a:pPr algn="ctr"/>
            <a:r>
              <a:rPr lang="en-US" b="1" dirty="0" smtClean="0">
                <a:solidFill>
                  <a:schemeClr val="bg1"/>
                </a:solidFill>
                <a:cs typeface="Arial" pitchFamily="34" charset="0"/>
              </a:rPr>
              <a:t>  </a:t>
            </a:r>
            <a:r>
              <a:rPr lang="en-US" b="1" dirty="0" smtClean="0">
                <a:solidFill>
                  <a:schemeClr val="bg1"/>
                </a:solidFill>
                <a:cs typeface="Arial" pitchFamily="34" charset="0"/>
              </a:rPr>
              <a:t>PROCESSING</a:t>
            </a:r>
            <a:endParaRPr lang="en-US" b="1" dirty="0">
              <a:solidFill>
                <a:schemeClr val="bg1"/>
              </a:solidFill>
              <a:cs typeface="Arial" pitchFamily="34" charset="0"/>
            </a:endParaRPr>
          </a:p>
        </p:txBody>
      </p:sp>
      <p:sp>
        <p:nvSpPr>
          <p:cNvPr id="27" name="TextBox 26"/>
          <p:cNvSpPr txBox="1"/>
          <p:nvPr/>
        </p:nvSpPr>
        <p:spPr>
          <a:xfrm>
            <a:off x="9399306" y="5427801"/>
            <a:ext cx="1605218" cy="307777"/>
          </a:xfrm>
          <a:prstGeom prst="rect">
            <a:avLst/>
          </a:prstGeom>
          <a:noFill/>
        </p:spPr>
        <p:txBody>
          <a:bodyPr wrap="square" rtlCol="0">
            <a:spAutoFit/>
          </a:bodyPr>
          <a:lstStyle/>
          <a:p>
            <a:r>
              <a:rPr lang="en-US" sz="1400" b="1" dirty="0" smtClean="0">
                <a:solidFill>
                  <a:srgbClr val="0070C0"/>
                </a:solidFill>
                <a:cs typeface="Arial" pitchFamily="34" charset="0"/>
              </a:rPr>
              <a:t>CLASSIFIED INPUT</a:t>
            </a:r>
            <a:endParaRPr lang="en-US" sz="1400" b="1" dirty="0">
              <a:solidFill>
                <a:srgbClr val="0070C0"/>
              </a:solidFill>
              <a:cs typeface="Arial" pitchFamily="34" charset="0"/>
            </a:endParaRPr>
          </a:p>
        </p:txBody>
      </p:sp>
      <p:sp>
        <p:nvSpPr>
          <p:cNvPr id="36" name="TextBox 35"/>
          <p:cNvSpPr txBox="1"/>
          <p:nvPr/>
        </p:nvSpPr>
        <p:spPr>
          <a:xfrm>
            <a:off x="6593957" y="4681999"/>
            <a:ext cx="366256" cy="369332"/>
          </a:xfrm>
          <a:prstGeom prst="rect">
            <a:avLst/>
          </a:prstGeom>
          <a:noFill/>
        </p:spPr>
        <p:txBody>
          <a:bodyPr wrap="square" rtlCol="0">
            <a:spAutoFit/>
          </a:bodyPr>
          <a:lstStyle/>
          <a:p>
            <a:r>
              <a:rPr lang="en-US" b="1" dirty="0">
                <a:solidFill>
                  <a:schemeClr val="bg1"/>
                </a:solidFill>
              </a:rPr>
              <a:t>3</a:t>
            </a:r>
          </a:p>
        </p:txBody>
      </p:sp>
      <p:cxnSp>
        <p:nvCxnSpPr>
          <p:cNvPr id="41" name="Straight Arrow Connector 40"/>
          <p:cNvCxnSpPr/>
          <p:nvPr/>
        </p:nvCxnSpPr>
        <p:spPr>
          <a:xfrm>
            <a:off x="5957243" y="2965671"/>
            <a:ext cx="914400"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3" name="Rectangle 42"/>
          <p:cNvSpPr/>
          <p:nvPr/>
        </p:nvSpPr>
        <p:spPr>
          <a:xfrm>
            <a:off x="781870" y="2566584"/>
            <a:ext cx="1344978" cy="916673"/>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External Website</a:t>
            </a:r>
            <a:endParaRPr lang="en-US" dirty="0"/>
          </a:p>
        </p:txBody>
      </p:sp>
      <p:cxnSp>
        <p:nvCxnSpPr>
          <p:cNvPr id="45" name="Straight Connector 44"/>
          <p:cNvCxnSpPr/>
          <p:nvPr/>
        </p:nvCxnSpPr>
        <p:spPr>
          <a:xfrm>
            <a:off x="6871643" y="2758261"/>
            <a:ext cx="0" cy="420434"/>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6871643" y="2758261"/>
            <a:ext cx="143443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6871643" y="3178695"/>
            <a:ext cx="143443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7234921" y="2758261"/>
            <a:ext cx="0" cy="420434"/>
          </a:xfrm>
          <a:prstGeom prst="line">
            <a:avLst/>
          </a:prstGeom>
          <a:ln w="38100"/>
        </p:spPr>
        <p:style>
          <a:lnRef idx="1">
            <a:schemeClr val="dk1"/>
          </a:lnRef>
          <a:fillRef idx="0">
            <a:schemeClr val="dk1"/>
          </a:fillRef>
          <a:effectRef idx="0">
            <a:schemeClr val="dk1"/>
          </a:effectRef>
          <a:fontRef idx="minor">
            <a:schemeClr val="tx1"/>
          </a:fontRef>
        </p:style>
      </p:cxnSp>
      <p:cxnSp>
        <p:nvCxnSpPr>
          <p:cNvPr id="57" name="Elbow Connector 56"/>
          <p:cNvCxnSpPr/>
          <p:nvPr/>
        </p:nvCxnSpPr>
        <p:spPr>
          <a:xfrm>
            <a:off x="7588859" y="3178695"/>
            <a:ext cx="1328208" cy="1156508"/>
          </a:xfrm>
          <a:prstGeom prst="bentConnector3">
            <a:avLst>
              <a:gd name="adj1" fmla="val 42351"/>
            </a:avLst>
          </a:prstGeom>
          <a:ln>
            <a:tailEnd type="arrow"/>
          </a:ln>
        </p:spPr>
        <p:style>
          <a:lnRef idx="1">
            <a:schemeClr val="dk1"/>
          </a:lnRef>
          <a:fillRef idx="0">
            <a:schemeClr val="dk1"/>
          </a:fillRef>
          <a:effectRef idx="0">
            <a:schemeClr val="dk1"/>
          </a:effectRef>
          <a:fontRef idx="minor">
            <a:schemeClr val="tx1"/>
          </a:fontRef>
        </p:style>
      </p:cxnSp>
      <p:cxnSp>
        <p:nvCxnSpPr>
          <p:cNvPr id="62" name="Elbow Connector 61"/>
          <p:cNvCxnSpPr>
            <a:endCxn id="21" idx="3"/>
          </p:cNvCxnSpPr>
          <p:nvPr/>
        </p:nvCxnSpPr>
        <p:spPr>
          <a:xfrm rot="10800000" flipV="1">
            <a:off x="8732407" y="4105728"/>
            <a:ext cx="2586230" cy="1322073"/>
          </a:xfrm>
          <a:prstGeom prst="bentConnector3">
            <a:avLst>
              <a:gd name="adj1" fmla="val -8927"/>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21" idx="1"/>
          </p:cNvCxnSpPr>
          <p:nvPr/>
        </p:nvCxnSpPr>
        <p:spPr>
          <a:xfrm flipH="1">
            <a:off x="5380825" y="5427802"/>
            <a:ext cx="107137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flipH="1">
            <a:off x="2186213" y="5490181"/>
            <a:ext cx="914400"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2" name="Rectangle 71"/>
          <p:cNvSpPr/>
          <p:nvPr/>
        </p:nvSpPr>
        <p:spPr>
          <a:xfrm>
            <a:off x="9503726" y="1863763"/>
            <a:ext cx="1344978" cy="6122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solidFill>
                  <a:schemeClr val="tx1"/>
                </a:solidFill>
              </a:rPr>
              <a:t>User</a:t>
            </a:r>
            <a:endParaRPr lang="en-US" b="1" dirty="0">
              <a:solidFill>
                <a:schemeClr val="tx1"/>
              </a:solidFill>
            </a:endParaRPr>
          </a:p>
        </p:txBody>
      </p:sp>
      <p:cxnSp>
        <p:nvCxnSpPr>
          <p:cNvPr id="75" name="Straight Arrow Connector 74"/>
          <p:cNvCxnSpPr>
            <a:stCxn id="72" idx="2"/>
          </p:cNvCxnSpPr>
          <p:nvPr/>
        </p:nvCxnSpPr>
        <p:spPr>
          <a:xfrm>
            <a:off x="10176215" y="2475989"/>
            <a:ext cx="25700" cy="10454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6840557" y="2818178"/>
            <a:ext cx="555585" cy="307777"/>
          </a:xfrm>
          <a:prstGeom prst="rect">
            <a:avLst/>
          </a:prstGeom>
          <a:noFill/>
        </p:spPr>
        <p:txBody>
          <a:bodyPr wrap="square" rtlCol="0">
            <a:spAutoFit/>
          </a:bodyPr>
          <a:lstStyle/>
          <a:p>
            <a:r>
              <a:rPr lang="en-US" sz="1400" b="1" dirty="0" smtClean="0">
                <a:latin typeface="Arial" pitchFamily="34" charset="0"/>
                <a:cs typeface="Arial" pitchFamily="34" charset="0"/>
              </a:rPr>
              <a:t>D1</a:t>
            </a:r>
            <a:endParaRPr lang="en-US" sz="1400" b="1" dirty="0">
              <a:latin typeface="Arial" pitchFamily="34" charset="0"/>
              <a:cs typeface="Arial" pitchFamily="34" charset="0"/>
            </a:endParaRPr>
          </a:p>
        </p:txBody>
      </p:sp>
      <p:sp>
        <p:nvSpPr>
          <p:cNvPr id="81" name="Rectangle 80"/>
          <p:cNvSpPr/>
          <p:nvPr/>
        </p:nvSpPr>
        <p:spPr>
          <a:xfrm>
            <a:off x="816937" y="5223687"/>
            <a:ext cx="1344978" cy="6122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solidFill>
                  <a:schemeClr val="tx1"/>
                </a:solidFill>
              </a:rPr>
              <a:t>User</a:t>
            </a:r>
            <a:endParaRPr lang="en-US" b="1" dirty="0">
              <a:solidFill>
                <a:schemeClr val="tx1"/>
              </a:solidFill>
            </a:endParaRPr>
          </a:p>
        </p:txBody>
      </p:sp>
      <p:sp>
        <p:nvSpPr>
          <p:cNvPr id="83" name="TextBox 82"/>
          <p:cNvSpPr txBox="1"/>
          <p:nvPr/>
        </p:nvSpPr>
        <p:spPr>
          <a:xfrm>
            <a:off x="8458629" y="2700716"/>
            <a:ext cx="1743286" cy="307777"/>
          </a:xfrm>
          <a:prstGeom prst="rect">
            <a:avLst/>
          </a:prstGeom>
          <a:noFill/>
        </p:spPr>
        <p:txBody>
          <a:bodyPr wrap="square" rtlCol="0">
            <a:spAutoFit/>
          </a:bodyPr>
          <a:lstStyle/>
          <a:p>
            <a:r>
              <a:rPr lang="en-US" sz="1400" b="1" dirty="0" smtClean="0">
                <a:solidFill>
                  <a:srgbClr val="0070C0"/>
                </a:solidFill>
                <a:cs typeface="Arial" pitchFamily="34" charset="0"/>
              </a:rPr>
              <a:t>APTITUDE PROBLEM</a:t>
            </a:r>
            <a:endParaRPr lang="en-US" sz="1400" b="1" dirty="0">
              <a:solidFill>
                <a:srgbClr val="0070C0"/>
              </a:solidFill>
              <a:cs typeface="Arial" pitchFamily="34" charset="0"/>
            </a:endParaRPr>
          </a:p>
        </p:txBody>
      </p:sp>
      <p:sp>
        <p:nvSpPr>
          <p:cNvPr id="84" name="TextBox 83"/>
          <p:cNvSpPr txBox="1"/>
          <p:nvPr/>
        </p:nvSpPr>
        <p:spPr>
          <a:xfrm>
            <a:off x="2149120" y="2060438"/>
            <a:ext cx="1605218" cy="738664"/>
          </a:xfrm>
          <a:prstGeom prst="rect">
            <a:avLst/>
          </a:prstGeom>
          <a:noFill/>
        </p:spPr>
        <p:txBody>
          <a:bodyPr wrap="square" rtlCol="0">
            <a:spAutoFit/>
          </a:bodyPr>
          <a:lstStyle/>
          <a:p>
            <a:r>
              <a:rPr lang="en-US" sz="1400" b="1" dirty="0" smtClean="0">
                <a:solidFill>
                  <a:srgbClr val="0070C0"/>
                </a:solidFill>
                <a:cs typeface="Arial" pitchFamily="34" charset="0"/>
              </a:rPr>
              <a:t>HTML CODE FROM EXTERNAL RESOURCE</a:t>
            </a:r>
            <a:endParaRPr lang="en-US" sz="1400" b="1" dirty="0">
              <a:solidFill>
                <a:srgbClr val="0070C0"/>
              </a:solidFill>
              <a:cs typeface="Arial" pitchFamily="34" charset="0"/>
            </a:endParaRPr>
          </a:p>
        </p:txBody>
      </p:sp>
      <p:sp>
        <p:nvSpPr>
          <p:cNvPr id="85" name="TextBox 84"/>
          <p:cNvSpPr txBox="1"/>
          <p:nvPr/>
        </p:nvSpPr>
        <p:spPr>
          <a:xfrm>
            <a:off x="5992367" y="2409043"/>
            <a:ext cx="1062487" cy="523220"/>
          </a:xfrm>
          <a:prstGeom prst="rect">
            <a:avLst/>
          </a:prstGeom>
          <a:noFill/>
        </p:spPr>
        <p:txBody>
          <a:bodyPr wrap="square" rtlCol="0">
            <a:spAutoFit/>
          </a:bodyPr>
          <a:lstStyle/>
          <a:p>
            <a:r>
              <a:rPr lang="en-US" sz="1400" b="1" smtClean="0">
                <a:solidFill>
                  <a:srgbClr val="0070C0"/>
                </a:solidFill>
                <a:cs typeface="Arial" pitchFamily="34" charset="0"/>
              </a:rPr>
              <a:t>EXTRACTED DATA</a:t>
            </a:r>
            <a:endParaRPr lang="en-US" sz="1400" b="1" dirty="0">
              <a:solidFill>
                <a:srgbClr val="0070C0"/>
              </a:solidFill>
              <a:cs typeface="Arial" pitchFamily="34" charset="0"/>
            </a:endParaRPr>
          </a:p>
        </p:txBody>
      </p:sp>
      <p:sp>
        <p:nvSpPr>
          <p:cNvPr id="86" name="TextBox 85"/>
          <p:cNvSpPr txBox="1"/>
          <p:nvPr/>
        </p:nvSpPr>
        <p:spPr>
          <a:xfrm>
            <a:off x="7038126" y="3259823"/>
            <a:ext cx="1062487" cy="523220"/>
          </a:xfrm>
          <a:prstGeom prst="rect">
            <a:avLst/>
          </a:prstGeom>
          <a:noFill/>
        </p:spPr>
        <p:txBody>
          <a:bodyPr wrap="square" rtlCol="0">
            <a:spAutoFit/>
          </a:bodyPr>
          <a:lstStyle/>
          <a:p>
            <a:r>
              <a:rPr lang="en-US" sz="1400" b="1" smtClean="0">
                <a:solidFill>
                  <a:srgbClr val="0070C0"/>
                </a:solidFill>
                <a:cs typeface="Arial" pitchFamily="34" charset="0"/>
              </a:rPr>
              <a:t>EXTRACTED DATA</a:t>
            </a:r>
            <a:endParaRPr lang="en-US" sz="1400" b="1" dirty="0">
              <a:solidFill>
                <a:srgbClr val="0070C0"/>
              </a:solidFill>
              <a:cs typeface="Arial" pitchFamily="34" charset="0"/>
            </a:endParaRPr>
          </a:p>
        </p:txBody>
      </p:sp>
      <p:sp>
        <p:nvSpPr>
          <p:cNvPr id="93" name="Rounded Rectangle 92"/>
          <p:cNvSpPr/>
          <p:nvPr/>
        </p:nvSpPr>
        <p:spPr>
          <a:xfrm>
            <a:off x="3128916" y="4652298"/>
            <a:ext cx="2280212" cy="1551007"/>
          </a:xfrm>
          <a:prstGeom prst="roundRect">
            <a:avLst/>
          </a:prstGeom>
          <a:solidFill>
            <a:srgbClr val="0070C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bg1"/>
              </a:solidFill>
            </a:endParaRPr>
          </a:p>
        </p:txBody>
      </p:sp>
      <p:cxnSp>
        <p:nvCxnSpPr>
          <p:cNvPr id="94" name="Straight Connector 93"/>
          <p:cNvCxnSpPr/>
          <p:nvPr/>
        </p:nvCxnSpPr>
        <p:spPr>
          <a:xfrm>
            <a:off x="3128916" y="5051331"/>
            <a:ext cx="2280212" cy="0"/>
          </a:xfrm>
          <a:prstGeom prst="line">
            <a:avLst/>
          </a:prstGeom>
        </p:spPr>
        <p:style>
          <a:lnRef idx="1">
            <a:schemeClr val="dk1"/>
          </a:lnRef>
          <a:fillRef idx="0">
            <a:schemeClr val="dk1"/>
          </a:fillRef>
          <a:effectRef idx="0">
            <a:schemeClr val="dk1"/>
          </a:effectRef>
          <a:fontRef idx="minor">
            <a:schemeClr val="tx1"/>
          </a:fontRef>
        </p:style>
      </p:cxnSp>
      <p:cxnSp>
        <p:nvCxnSpPr>
          <p:cNvPr id="95" name="Straight Connector 94"/>
          <p:cNvCxnSpPr/>
          <p:nvPr/>
        </p:nvCxnSpPr>
        <p:spPr>
          <a:xfrm>
            <a:off x="3128916" y="5879216"/>
            <a:ext cx="2280212" cy="0"/>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a:xfrm flipH="1">
            <a:off x="3696076" y="4652300"/>
            <a:ext cx="11574" cy="399031"/>
          </a:xfrm>
          <a:prstGeom prst="line">
            <a:avLst/>
          </a:prstGeom>
        </p:spPr>
        <p:style>
          <a:lnRef idx="1">
            <a:schemeClr val="dk1"/>
          </a:lnRef>
          <a:fillRef idx="0">
            <a:schemeClr val="dk1"/>
          </a:fillRef>
          <a:effectRef idx="0">
            <a:schemeClr val="dk1"/>
          </a:effectRef>
          <a:fontRef idx="minor">
            <a:schemeClr val="tx1"/>
          </a:fontRef>
        </p:style>
      </p:cxnSp>
      <p:sp>
        <p:nvSpPr>
          <p:cNvPr id="97" name="TextBox 96"/>
          <p:cNvSpPr txBox="1"/>
          <p:nvPr/>
        </p:nvSpPr>
        <p:spPr>
          <a:xfrm>
            <a:off x="3338505" y="5276028"/>
            <a:ext cx="1696858" cy="369332"/>
          </a:xfrm>
          <a:prstGeom prst="rect">
            <a:avLst/>
          </a:prstGeom>
          <a:noFill/>
        </p:spPr>
        <p:txBody>
          <a:bodyPr wrap="square" rtlCol="0">
            <a:spAutoFit/>
          </a:bodyPr>
          <a:lstStyle/>
          <a:p>
            <a:pPr algn="ctr"/>
            <a:r>
              <a:rPr lang="en-US" b="1" dirty="0" smtClean="0">
                <a:solidFill>
                  <a:schemeClr val="bg1"/>
                </a:solidFill>
              </a:rPr>
              <a:t> </a:t>
            </a:r>
            <a:r>
              <a:rPr lang="en-US" b="1" dirty="0" smtClean="0">
                <a:solidFill>
                  <a:schemeClr val="bg1"/>
                </a:solidFill>
                <a:cs typeface="Arial" pitchFamily="34" charset="0"/>
              </a:rPr>
              <a:t>COMPUTATION</a:t>
            </a:r>
            <a:endParaRPr lang="en-US" b="1" dirty="0">
              <a:solidFill>
                <a:schemeClr val="bg1"/>
              </a:solidFill>
              <a:cs typeface="Arial" pitchFamily="34" charset="0"/>
            </a:endParaRPr>
          </a:p>
        </p:txBody>
      </p:sp>
      <p:sp>
        <p:nvSpPr>
          <p:cNvPr id="98" name="TextBox 97"/>
          <p:cNvSpPr txBox="1"/>
          <p:nvPr/>
        </p:nvSpPr>
        <p:spPr>
          <a:xfrm>
            <a:off x="3270678" y="4681999"/>
            <a:ext cx="366256" cy="369332"/>
          </a:xfrm>
          <a:prstGeom prst="rect">
            <a:avLst/>
          </a:prstGeom>
          <a:noFill/>
        </p:spPr>
        <p:txBody>
          <a:bodyPr wrap="square" rtlCol="0">
            <a:spAutoFit/>
          </a:bodyPr>
          <a:lstStyle/>
          <a:p>
            <a:r>
              <a:rPr lang="en-US" b="1" dirty="0">
                <a:solidFill>
                  <a:schemeClr val="bg1"/>
                </a:solidFill>
              </a:rPr>
              <a:t>4</a:t>
            </a:r>
            <a:endParaRPr lang="en-US" b="1" dirty="0">
              <a:solidFill>
                <a:schemeClr val="bg1"/>
              </a:solidFill>
            </a:endParaRPr>
          </a:p>
        </p:txBody>
      </p:sp>
      <p:sp>
        <p:nvSpPr>
          <p:cNvPr id="103" name="TextBox 102"/>
          <p:cNvSpPr txBox="1"/>
          <p:nvPr/>
        </p:nvSpPr>
        <p:spPr>
          <a:xfrm>
            <a:off x="5390493" y="4513402"/>
            <a:ext cx="1071817" cy="738664"/>
          </a:xfrm>
          <a:prstGeom prst="rect">
            <a:avLst/>
          </a:prstGeom>
          <a:noFill/>
        </p:spPr>
        <p:txBody>
          <a:bodyPr wrap="square" rtlCol="0">
            <a:spAutoFit/>
          </a:bodyPr>
          <a:lstStyle/>
          <a:p>
            <a:r>
              <a:rPr lang="en-US" sz="1400" b="1" dirty="0" smtClean="0">
                <a:solidFill>
                  <a:srgbClr val="0070C0"/>
                </a:solidFill>
                <a:cs typeface="Arial" pitchFamily="34" charset="0"/>
              </a:rPr>
              <a:t>VARIABLES </a:t>
            </a:r>
          </a:p>
          <a:p>
            <a:r>
              <a:rPr lang="en-US" sz="1400" b="1" dirty="0" smtClean="0">
                <a:solidFill>
                  <a:srgbClr val="0070C0"/>
                </a:solidFill>
                <a:cs typeface="Arial" pitchFamily="34" charset="0"/>
              </a:rPr>
              <a:t>and </a:t>
            </a:r>
          </a:p>
          <a:p>
            <a:r>
              <a:rPr lang="en-US" sz="1400" b="1" dirty="0" smtClean="0">
                <a:solidFill>
                  <a:srgbClr val="0070C0"/>
                </a:solidFill>
                <a:cs typeface="Arial" pitchFamily="34" charset="0"/>
              </a:rPr>
              <a:t>OBJECTIVES</a:t>
            </a:r>
            <a:endParaRPr lang="en-US" sz="1400" b="1" dirty="0">
              <a:solidFill>
                <a:srgbClr val="0070C0"/>
              </a:solidFill>
              <a:cs typeface="Arial" pitchFamily="34" charset="0"/>
            </a:endParaRPr>
          </a:p>
        </p:txBody>
      </p:sp>
      <p:sp>
        <p:nvSpPr>
          <p:cNvPr id="108" name="TextBox 107"/>
          <p:cNvSpPr txBox="1"/>
          <p:nvPr/>
        </p:nvSpPr>
        <p:spPr>
          <a:xfrm>
            <a:off x="2283804" y="5072374"/>
            <a:ext cx="775603" cy="307386"/>
          </a:xfrm>
          <a:prstGeom prst="rect">
            <a:avLst/>
          </a:prstGeom>
          <a:noFill/>
        </p:spPr>
        <p:txBody>
          <a:bodyPr wrap="square" rtlCol="0">
            <a:spAutoFit/>
          </a:bodyPr>
          <a:lstStyle/>
          <a:p>
            <a:r>
              <a:rPr lang="en-US" sz="1400" b="1" smtClean="0">
                <a:solidFill>
                  <a:srgbClr val="0070C0"/>
                </a:solidFill>
                <a:cs typeface="Arial" pitchFamily="34" charset="0"/>
              </a:rPr>
              <a:t>RESULT</a:t>
            </a:r>
            <a:endParaRPr lang="en-US" sz="1400" b="1" dirty="0">
              <a:solidFill>
                <a:srgbClr val="0070C0"/>
              </a:solidFill>
              <a:cs typeface="Arial" pitchFamily="34" charset="0"/>
            </a:endParaRPr>
          </a:p>
        </p:txBody>
      </p:sp>
      <p:sp>
        <p:nvSpPr>
          <p:cNvPr id="115" name="Rounded Rectangle 114"/>
          <p:cNvSpPr/>
          <p:nvPr/>
        </p:nvSpPr>
        <p:spPr>
          <a:xfrm>
            <a:off x="8937493" y="3536493"/>
            <a:ext cx="2280212" cy="1551007"/>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cxnSp>
        <p:nvCxnSpPr>
          <p:cNvPr id="116" name="Straight Connector 115"/>
          <p:cNvCxnSpPr/>
          <p:nvPr/>
        </p:nvCxnSpPr>
        <p:spPr>
          <a:xfrm>
            <a:off x="8937493" y="3935526"/>
            <a:ext cx="2280212" cy="0"/>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8937493" y="4763411"/>
            <a:ext cx="2280212" cy="0"/>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p:cNvCxnSpPr/>
          <p:nvPr/>
        </p:nvCxnSpPr>
        <p:spPr>
          <a:xfrm flipH="1">
            <a:off x="9504653" y="3536495"/>
            <a:ext cx="11574" cy="399031"/>
          </a:xfrm>
          <a:prstGeom prst="line">
            <a:avLst/>
          </a:prstGeom>
        </p:spPr>
        <p:style>
          <a:lnRef idx="1">
            <a:schemeClr val="dk1"/>
          </a:lnRef>
          <a:fillRef idx="0">
            <a:schemeClr val="dk1"/>
          </a:fillRef>
          <a:effectRef idx="0">
            <a:schemeClr val="dk1"/>
          </a:effectRef>
          <a:fontRef idx="minor">
            <a:schemeClr val="tx1"/>
          </a:fontRef>
        </p:style>
      </p:cxnSp>
      <p:sp>
        <p:nvSpPr>
          <p:cNvPr id="119" name="TextBox 118"/>
          <p:cNvSpPr txBox="1"/>
          <p:nvPr/>
        </p:nvSpPr>
        <p:spPr>
          <a:xfrm>
            <a:off x="8971564" y="4124313"/>
            <a:ext cx="2116297" cy="369332"/>
          </a:xfrm>
          <a:prstGeom prst="rect">
            <a:avLst/>
          </a:prstGeom>
          <a:noFill/>
        </p:spPr>
        <p:txBody>
          <a:bodyPr wrap="square" rtlCol="0">
            <a:spAutoFit/>
          </a:bodyPr>
          <a:lstStyle/>
          <a:p>
            <a:pPr algn="ctr"/>
            <a:r>
              <a:rPr lang="en-US" b="1" dirty="0" smtClean="0"/>
              <a:t> </a:t>
            </a:r>
            <a:r>
              <a:rPr lang="en-US" b="1" dirty="0" smtClean="0">
                <a:cs typeface="Arial" pitchFamily="34" charset="0"/>
              </a:rPr>
              <a:t>CLASSIFICATION</a:t>
            </a:r>
            <a:endParaRPr lang="en-US" b="1" dirty="0">
              <a:cs typeface="Arial" pitchFamily="34" charset="0"/>
            </a:endParaRPr>
          </a:p>
        </p:txBody>
      </p:sp>
      <p:sp>
        <p:nvSpPr>
          <p:cNvPr id="120" name="TextBox 119"/>
          <p:cNvSpPr txBox="1"/>
          <p:nvPr/>
        </p:nvSpPr>
        <p:spPr>
          <a:xfrm>
            <a:off x="9079255" y="3566194"/>
            <a:ext cx="366256" cy="369332"/>
          </a:xfrm>
          <a:prstGeom prst="rect">
            <a:avLst/>
          </a:prstGeom>
          <a:noFill/>
        </p:spPr>
        <p:txBody>
          <a:bodyPr wrap="square" rtlCol="0">
            <a:spAutoFit/>
          </a:bodyPr>
          <a:lstStyle/>
          <a:p>
            <a:r>
              <a:rPr lang="en-US" b="1" dirty="0"/>
              <a:t>2</a:t>
            </a:r>
            <a:endParaRPr lang="en-US" b="1" dirty="0"/>
          </a:p>
        </p:txBody>
      </p:sp>
      <p:sp>
        <p:nvSpPr>
          <p:cNvPr id="127" name="Rounded Rectangle 126"/>
          <p:cNvSpPr/>
          <p:nvPr/>
        </p:nvSpPr>
        <p:spPr>
          <a:xfrm>
            <a:off x="3738449" y="2148052"/>
            <a:ext cx="2280212" cy="1551007"/>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128" name="Straight Connector 127"/>
          <p:cNvCxnSpPr/>
          <p:nvPr/>
        </p:nvCxnSpPr>
        <p:spPr>
          <a:xfrm>
            <a:off x="3738449" y="2547085"/>
            <a:ext cx="2280212" cy="0"/>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p:nvPr/>
        </p:nvCxnSpPr>
        <p:spPr>
          <a:xfrm>
            <a:off x="3738449" y="3374970"/>
            <a:ext cx="2280212" cy="0"/>
          </a:xfrm>
          <a:prstGeom prst="line">
            <a:avLst/>
          </a:prstGeom>
        </p:spPr>
        <p:style>
          <a:lnRef idx="1">
            <a:schemeClr val="dk1"/>
          </a:lnRef>
          <a:fillRef idx="0">
            <a:schemeClr val="dk1"/>
          </a:fillRef>
          <a:effectRef idx="0">
            <a:schemeClr val="dk1"/>
          </a:effectRef>
          <a:fontRef idx="minor">
            <a:schemeClr val="tx1"/>
          </a:fontRef>
        </p:style>
      </p:cxnSp>
      <p:cxnSp>
        <p:nvCxnSpPr>
          <p:cNvPr id="130" name="Straight Connector 129"/>
          <p:cNvCxnSpPr/>
          <p:nvPr/>
        </p:nvCxnSpPr>
        <p:spPr>
          <a:xfrm flipH="1">
            <a:off x="4305609" y="2148054"/>
            <a:ext cx="11574" cy="399031"/>
          </a:xfrm>
          <a:prstGeom prst="line">
            <a:avLst/>
          </a:prstGeom>
        </p:spPr>
        <p:style>
          <a:lnRef idx="1">
            <a:schemeClr val="dk1"/>
          </a:lnRef>
          <a:fillRef idx="0">
            <a:schemeClr val="dk1"/>
          </a:fillRef>
          <a:effectRef idx="0">
            <a:schemeClr val="dk1"/>
          </a:effectRef>
          <a:fontRef idx="minor">
            <a:schemeClr val="tx1"/>
          </a:fontRef>
        </p:style>
      </p:cxnSp>
      <p:sp>
        <p:nvSpPr>
          <p:cNvPr id="131" name="TextBox 130"/>
          <p:cNvSpPr txBox="1"/>
          <p:nvPr/>
        </p:nvSpPr>
        <p:spPr>
          <a:xfrm>
            <a:off x="4074349" y="2662769"/>
            <a:ext cx="1571291" cy="646331"/>
          </a:xfrm>
          <a:prstGeom prst="rect">
            <a:avLst/>
          </a:prstGeom>
          <a:noFill/>
        </p:spPr>
        <p:txBody>
          <a:bodyPr wrap="square" rtlCol="0">
            <a:spAutoFit/>
          </a:bodyPr>
          <a:lstStyle/>
          <a:p>
            <a:pPr algn="ctr"/>
            <a:r>
              <a:rPr lang="en-US" b="1" dirty="0" smtClean="0"/>
              <a:t> </a:t>
            </a:r>
            <a:r>
              <a:rPr lang="en-US" b="1" dirty="0" smtClean="0">
                <a:cs typeface="Arial" pitchFamily="34" charset="0"/>
              </a:rPr>
              <a:t>WEB</a:t>
            </a:r>
          </a:p>
          <a:p>
            <a:pPr algn="ctr"/>
            <a:r>
              <a:rPr lang="en-US" b="1" dirty="0" smtClean="0">
                <a:cs typeface="Arial" pitchFamily="34" charset="0"/>
              </a:rPr>
              <a:t>SCRAPING</a:t>
            </a:r>
            <a:endParaRPr lang="en-US" b="1" dirty="0">
              <a:cs typeface="Arial" pitchFamily="34" charset="0"/>
            </a:endParaRPr>
          </a:p>
        </p:txBody>
      </p:sp>
      <p:sp>
        <p:nvSpPr>
          <p:cNvPr id="132" name="TextBox 131"/>
          <p:cNvSpPr txBox="1"/>
          <p:nvPr/>
        </p:nvSpPr>
        <p:spPr>
          <a:xfrm>
            <a:off x="3880211" y="2177753"/>
            <a:ext cx="366256" cy="369332"/>
          </a:xfrm>
          <a:prstGeom prst="rect">
            <a:avLst/>
          </a:prstGeom>
          <a:noFill/>
        </p:spPr>
        <p:txBody>
          <a:bodyPr wrap="square" rtlCol="0">
            <a:spAutoFit/>
          </a:bodyPr>
          <a:lstStyle/>
          <a:p>
            <a:r>
              <a:rPr lang="en-US" b="1" dirty="0"/>
              <a:t>1</a:t>
            </a:r>
            <a:endParaRPr lang="en-US" b="1" dirty="0"/>
          </a:p>
        </p:txBody>
      </p:sp>
      <p:sp>
        <p:nvSpPr>
          <p:cNvPr id="134" name="Title 1"/>
          <p:cNvSpPr txBox="1">
            <a:spLocks/>
          </p:cNvSpPr>
          <p:nvPr/>
        </p:nvSpPr>
        <p:spPr>
          <a:xfrm>
            <a:off x="699443" y="523161"/>
            <a:ext cx="10515600" cy="1133475"/>
          </a:xfrm>
          <a:prstGeom prst="rect">
            <a:avLst/>
          </a:prstGeom>
        </p:spPr>
        <p:txBody>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Segoe UI" panose="020B0502040204020203" pitchFamily="34" charset="0"/>
              </a:defRPr>
            </a:lvl1pPr>
          </a:lstStyle>
          <a:p>
            <a:r>
              <a:rPr lang="en-IN" dirty="0" smtClean="0"/>
              <a:t>Data Flow Diagram (General)</a:t>
            </a:r>
            <a:endParaRPr lang="en-IN" dirty="0"/>
          </a:p>
        </p:txBody>
      </p:sp>
    </p:spTree>
    <p:extLst>
      <p:ext uri="{BB962C8B-B14F-4D97-AF65-F5344CB8AC3E}">
        <p14:creationId xmlns:p14="http://schemas.microsoft.com/office/powerpoint/2010/main" val="14677044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936272" y="4618180"/>
            <a:ext cx="2280212" cy="1551007"/>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DOM Parser</a:t>
            </a:r>
          </a:p>
          <a:p>
            <a:pPr algn="ctr"/>
            <a:r>
              <a:rPr lang="en-US" dirty="0" smtClean="0"/>
              <a:t>Extractor</a:t>
            </a:r>
            <a:endParaRPr lang="en-US" dirty="0"/>
          </a:p>
        </p:txBody>
      </p:sp>
      <p:cxnSp>
        <p:nvCxnSpPr>
          <p:cNvPr id="23" name="Straight Connector 22"/>
          <p:cNvCxnSpPr/>
          <p:nvPr/>
        </p:nvCxnSpPr>
        <p:spPr>
          <a:xfrm>
            <a:off x="936272" y="5017213"/>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936272" y="5845098"/>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a:off x="1586052" y="4618182"/>
            <a:ext cx="11574" cy="399031"/>
          </a:xfrm>
          <a:prstGeom prst="line">
            <a:avLst/>
          </a:prstGeom>
          <a:ln w="31750"/>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1025720" y="4633031"/>
            <a:ext cx="531166" cy="369332"/>
          </a:xfrm>
          <a:prstGeom prst="rect">
            <a:avLst/>
          </a:prstGeom>
          <a:noFill/>
        </p:spPr>
        <p:txBody>
          <a:bodyPr wrap="square" rtlCol="0">
            <a:spAutoFit/>
          </a:bodyPr>
          <a:lstStyle/>
          <a:p>
            <a:r>
              <a:rPr lang="en-US" b="1" smtClean="0"/>
              <a:t>1.2</a:t>
            </a:r>
            <a:endParaRPr lang="en-US" b="1" dirty="0"/>
          </a:p>
        </p:txBody>
      </p:sp>
      <p:sp>
        <p:nvSpPr>
          <p:cNvPr id="27" name="TextBox 26"/>
          <p:cNvSpPr txBox="1"/>
          <p:nvPr/>
        </p:nvSpPr>
        <p:spPr>
          <a:xfrm>
            <a:off x="639649" y="4218010"/>
            <a:ext cx="2035670" cy="323165"/>
          </a:xfrm>
          <a:prstGeom prst="rect">
            <a:avLst/>
          </a:prstGeom>
          <a:noFill/>
        </p:spPr>
        <p:txBody>
          <a:bodyPr wrap="square" rtlCol="0">
            <a:spAutoFit/>
          </a:bodyPr>
          <a:lstStyle/>
          <a:p>
            <a:r>
              <a:rPr lang="en-US" sz="1500" b="1" dirty="0" smtClean="0">
                <a:solidFill>
                  <a:srgbClr val="0070C0"/>
                </a:solidFill>
                <a:cs typeface="Arial" pitchFamily="34" charset="0"/>
              </a:rPr>
              <a:t>PARTIAL DOM NODES</a:t>
            </a:r>
            <a:endParaRPr lang="en-US" sz="1500" b="1" dirty="0">
              <a:solidFill>
                <a:srgbClr val="0070C0"/>
              </a:solidFill>
              <a:cs typeface="Arial" pitchFamily="34" charset="0"/>
            </a:endParaRPr>
          </a:p>
        </p:txBody>
      </p:sp>
      <p:cxnSp>
        <p:nvCxnSpPr>
          <p:cNvPr id="14" name="Straight Arrow Connector 13"/>
          <p:cNvCxnSpPr/>
          <p:nvPr/>
        </p:nvCxnSpPr>
        <p:spPr>
          <a:xfrm flipV="1">
            <a:off x="3216484" y="5363520"/>
            <a:ext cx="685800" cy="0"/>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2867902" y="4073262"/>
            <a:ext cx="3612" cy="560296"/>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2550909" y="4082412"/>
            <a:ext cx="3612" cy="560296"/>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2714439" y="4080449"/>
            <a:ext cx="3612" cy="560296"/>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a:off x="3870752" y="4720120"/>
            <a:ext cx="0" cy="358532"/>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3870752" y="4720120"/>
            <a:ext cx="109661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3870752" y="5078652"/>
            <a:ext cx="109661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4246541" y="4706669"/>
            <a:ext cx="0" cy="358532"/>
          </a:xfrm>
          <a:prstGeom prst="line">
            <a:avLst/>
          </a:prstGeom>
          <a:ln w="28575"/>
        </p:spPr>
        <p:style>
          <a:lnRef idx="1">
            <a:schemeClr val="dk1"/>
          </a:lnRef>
          <a:fillRef idx="0">
            <a:schemeClr val="dk1"/>
          </a:fillRef>
          <a:effectRef idx="0">
            <a:schemeClr val="dk1"/>
          </a:effectRef>
          <a:fontRef idx="minor">
            <a:schemeClr val="tx1"/>
          </a:fontRef>
        </p:style>
      </p:cxnSp>
      <p:sp>
        <p:nvSpPr>
          <p:cNvPr id="56" name="TextBox 55"/>
          <p:cNvSpPr txBox="1"/>
          <p:nvPr/>
        </p:nvSpPr>
        <p:spPr>
          <a:xfrm>
            <a:off x="3870752" y="4743783"/>
            <a:ext cx="555585" cy="307777"/>
          </a:xfrm>
          <a:prstGeom prst="rect">
            <a:avLst/>
          </a:prstGeom>
          <a:noFill/>
        </p:spPr>
        <p:txBody>
          <a:bodyPr wrap="square" rtlCol="0">
            <a:spAutoFit/>
          </a:bodyPr>
          <a:lstStyle/>
          <a:p>
            <a:r>
              <a:rPr lang="en-US" sz="1400" b="1" dirty="0">
                <a:latin typeface="Arial" pitchFamily="34" charset="0"/>
                <a:cs typeface="Arial" pitchFamily="34" charset="0"/>
              </a:rPr>
              <a:t>Q</a:t>
            </a:r>
            <a:r>
              <a:rPr lang="en-US" sz="1400" b="1" dirty="0" smtClean="0">
                <a:latin typeface="Arial" pitchFamily="34" charset="0"/>
                <a:cs typeface="Arial" pitchFamily="34" charset="0"/>
              </a:rPr>
              <a:t>1</a:t>
            </a:r>
            <a:endParaRPr lang="en-US" sz="1400" b="1" dirty="0">
              <a:latin typeface="Arial" pitchFamily="34" charset="0"/>
              <a:cs typeface="Arial" pitchFamily="34" charset="0"/>
            </a:endParaRPr>
          </a:p>
        </p:txBody>
      </p:sp>
      <p:cxnSp>
        <p:nvCxnSpPr>
          <p:cNvPr id="57" name="Straight Connector 56"/>
          <p:cNvCxnSpPr/>
          <p:nvPr/>
        </p:nvCxnSpPr>
        <p:spPr>
          <a:xfrm>
            <a:off x="4179827" y="5203549"/>
            <a:ext cx="0" cy="358532"/>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a:off x="4179827" y="5203549"/>
            <a:ext cx="109661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a:off x="4179827" y="5562081"/>
            <a:ext cx="109661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4555616" y="5190098"/>
            <a:ext cx="0" cy="358532"/>
          </a:xfrm>
          <a:prstGeom prst="line">
            <a:avLst/>
          </a:prstGeom>
          <a:ln w="28575"/>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4179827" y="5227212"/>
            <a:ext cx="555585" cy="307777"/>
          </a:xfrm>
          <a:prstGeom prst="rect">
            <a:avLst/>
          </a:prstGeom>
          <a:noFill/>
        </p:spPr>
        <p:txBody>
          <a:bodyPr wrap="square" rtlCol="0">
            <a:spAutoFit/>
          </a:bodyPr>
          <a:lstStyle/>
          <a:p>
            <a:r>
              <a:rPr lang="en-US" sz="1400" b="1" dirty="0" smtClean="0">
                <a:latin typeface="Arial" pitchFamily="34" charset="0"/>
                <a:cs typeface="Arial" pitchFamily="34" charset="0"/>
              </a:rPr>
              <a:t>Q</a:t>
            </a:r>
            <a:r>
              <a:rPr lang="en-US" sz="1400" b="1" dirty="0">
                <a:latin typeface="Arial" pitchFamily="34" charset="0"/>
                <a:cs typeface="Arial" pitchFamily="34" charset="0"/>
              </a:rPr>
              <a:t>2</a:t>
            </a:r>
            <a:endParaRPr lang="en-US" sz="1400" b="1" dirty="0">
              <a:latin typeface="Arial" pitchFamily="34" charset="0"/>
              <a:cs typeface="Arial" pitchFamily="34" charset="0"/>
            </a:endParaRPr>
          </a:p>
        </p:txBody>
      </p:sp>
      <p:cxnSp>
        <p:nvCxnSpPr>
          <p:cNvPr id="62" name="Straight Connector 61"/>
          <p:cNvCxnSpPr/>
          <p:nvPr/>
        </p:nvCxnSpPr>
        <p:spPr>
          <a:xfrm>
            <a:off x="3902284" y="5708352"/>
            <a:ext cx="0" cy="40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3902284" y="5708352"/>
            <a:ext cx="103438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3909146" y="6102378"/>
            <a:ext cx="103438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4278073" y="5694901"/>
            <a:ext cx="0" cy="407477"/>
          </a:xfrm>
          <a:prstGeom prst="line">
            <a:avLst/>
          </a:prstGeom>
          <a:ln w="28575"/>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3902284" y="5732015"/>
            <a:ext cx="524053" cy="307777"/>
          </a:xfrm>
          <a:prstGeom prst="rect">
            <a:avLst/>
          </a:prstGeom>
          <a:noFill/>
        </p:spPr>
        <p:txBody>
          <a:bodyPr wrap="square" rtlCol="0">
            <a:spAutoFit/>
          </a:bodyPr>
          <a:lstStyle/>
          <a:p>
            <a:r>
              <a:rPr lang="en-US" sz="1400" b="1" dirty="0" smtClean="0">
                <a:latin typeface="Arial" pitchFamily="34" charset="0"/>
                <a:cs typeface="Arial" pitchFamily="34" charset="0"/>
              </a:rPr>
              <a:t>Q</a:t>
            </a:r>
            <a:r>
              <a:rPr lang="en-US" sz="1400" b="1" dirty="0">
                <a:latin typeface="Arial" pitchFamily="34" charset="0"/>
                <a:cs typeface="Arial" pitchFamily="34" charset="0"/>
              </a:rPr>
              <a:t>3</a:t>
            </a:r>
            <a:endParaRPr lang="en-US" sz="1400" b="1" dirty="0">
              <a:latin typeface="Arial" pitchFamily="34" charset="0"/>
              <a:cs typeface="Arial" pitchFamily="34" charset="0"/>
            </a:endParaRPr>
          </a:p>
        </p:txBody>
      </p:sp>
      <p:cxnSp>
        <p:nvCxnSpPr>
          <p:cNvPr id="76" name="Straight Arrow Connector 75"/>
          <p:cNvCxnSpPr/>
          <p:nvPr/>
        </p:nvCxnSpPr>
        <p:spPr>
          <a:xfrm>
            <a:off x="5174943" y="4817697"/>
            <a:ext cx="773774" cy="260955"/>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p:cNvCxnSpPr/>
          <p:nvPr/>
        </p:nvCxnSpPr>
        <p:spPr>
          <a:xfrm>
            <a:off x="5294232" y="5371450"/>
            <a:ext cx="668315" cy="9650"/>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flipV="1">
            <a:off x="5193191" y="5657910"/>
            <a:ext cx="752792" cy="254180"/>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77" name="Folded Corner 76"/>
          <p:cNvSpPr/>
          <p:nvPr/>
        </p:nvSpPr>
        <p:spPr>
          <a:xfrm>
            <a:off x="8703535" y="5912090"/>
            <a:ext cx="299545" cy="365425"/>
          </a:xfrm>
          <a:prstGeom prst="foldedCorner">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olded Corner 87"/>
          <p:cNvSpPr/>
          <p:nvPr/>
        </p:nvSpPr>
        <p:spPr>
          <a:xfrm>
            <a:off x="8703535" y="5393683"/>
            <a:ext cx="299545" cy="365425"/>
          </a:xfrm>
          <a:prstGeom prst="foldedCorner">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olded Corner 88"/>
          <p:cNvSpPr/>
          <p:nvPr/>
        </p:nvSpPr>
        <p:spPr>
          <a:xfrm>
            <a:off x="8703834" y="4904266"/>
            <a:ext cx="299545" cy="365425"/>
          </a:xfrm>
          <a:prstGeom prst="foldedCorner">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olded Corner 89"/>
          <p:cNvSpPr/>
          <p:nvPr/>
        </p:nvSpPr>
        <p:spPr>
          <a:xfrm>
            <a:off x="8714867" y="4379593"/>
            <a:ext cx="299545" cy="365425"/>
          </a:xfrm>
          <a:prstGeom prst="foldedCorner">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Brace 77"/>
          <p:cNvSpPr/>
          <p:nvPr/>
        </p:nvSpPr>
        <p:spPr>
          <a:xfrm>
            <a:off x="9014412" y="4080449"/>
            <a:ext cx="560142" cy="2446475"/>
          </a:xfrm>
          <a:prstGeom prst="rightBrace">
            <a:avLst/>
          </a:prstGeom>
          <a:ln w="4445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92" name="Straight Arrow Connector 91"/>
          <p:cNvCxnSpPr/>
          <p:nvPr/>
        </p:nvCxnSpPr>
        <p:spPr>
          <a:xfrm>
            <a:off x="9493044" y="5306929"/>
            <a:ext cx="668315" cy="9650"/>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82" name="Can 81"/>
          <p:cNvSpPr/>
          <p:nvPr/>
        </p:nvSpPr>
        <p:spPr>
          <a:xfrm>
            <a:off x="10299768" y="4948174"/>
            <a:ext cx="536028" cy="6282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10173485" y="5694901"/>
            <a:ext cx="830475" cy="553998"/>
          </a:xfrm>
          <a:prstGeom prst="rect">
            <a:avLst/>
          </a:prstGeom>
          <a:noFill/>
        </p:spPr>
        <p:txBody>
          <a:bodyPr wrap="square" rtlCol="0">
            <a:spAutoFit/>
          </a:bodyPr>
          <a:lstStyle/>
          <a:p>
            <a:r>
              <a:rPr lang="en-US" sz="1500" b="1" smtClean="0">
                <a:solidFill>
                  <a:srgbClr val="0070C0"/>
                </a:solidFill>
                <a:cs typeface="Arial" pitchFamily="34" charset="0"/>
              </a:rPr>
              <a:t>FILE SYSTEM</a:t>
            </a:r>
            <a:endParaRPr lang="en-US" sz="1500" b="1" dirty="0">
              <a:solidFill>
                <a:srgbClr val="0070C0"/>
              </a:solidFill>
              <a:cs typeface="Arial" pitchFamily="34" charset="0"/>
            </a:endParaRPr>
          </a:p>
        </p:txBody>
      </p:sp>
      <p:sp>
        <p:nvSpPr>
          <p:cNvPr id="83" name="Cloud 82"/>
          <p:cNvSpPr/>
          <p:nvPr/>
        </p:nvSpPr>
        <p:spPr>
          <a:xfrm>
            <a:off x="9294483" y="1317714"/>
            <a:ext cx="1822452" cy="116169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a:t>
            </a:r>
            <a:endParaRPr lang="en-US" dirty="0"/>
          </a:p>
        </p:txBody>
      </p:sp>
      <p:sp>
        <p:nvSpPr>
          <p:cNvPr id="99" name="Title 1"/>
          <p:cNvSpPr txBox="1">
            <a:spLocks/>
          </p:cNvSpPr>
          <p:nvPr/>
        </p:nvSpPr>
        <p:spPr>
          <a:xfrm>
            <a:off x="699443" y="523161"/>
            <a:ext cx="10515600" cy="1133475"/>
          </a:xfrm>
          <a:prstGeom prst="rect">
            <a:avLst/>
          </a:prstGeom>
        </p:spPr>
        <p:txBody>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Segoe UI" panose="020B0502040204020203" pitchFamily="34" charset="0"/>
              </a:defRPr>
            </a:lvl1pPr>
          </a:lstStyle>
          <a:p>
            <a:r>
              <a:rPr lang="en-IN" dirty="0" smtClean="0"/>
              <a:t>Data Flow Diagram (Module 1)</a:t>
            </a:r>
            <a:endParaRPr lang="en-IN" dirty="0"/>
          </a:p>
        </p:txBody>
      </p:sp>
      <p:sp>
        <p:nvSpPr>
          <p:cNvPr id="96" name="Left-Right Arrow 95"/>
          <p:cNvSpPr/>
          <p:nvPr/>
        </p:nvSpPr>
        <p:spPr>
          <a:xfrm>
            <a:off x="3281511" y="3301768"/>
            <a:ext cx="1518928" cy="226369"/>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Multidocument 99"/>
          <p:cNvSpPr/>
          <p:nvPr/>
        </p:nvSpPr>
        <p:spPr>
          <a:xfrm>
            <a:off x="4951321" y="2561929"/>
            <a:ext cx="1382262" cy="1558305"/>
          </a:xfrm>
          <a:prstGeom prst="flowChartMultidocumen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Website Specific Structures</a:t>
            </a:r>
            <a:endParaRPr lang="en-US" dirty="0"/>
          </a:p>
        </p:txBody>
      </p:sp>
      <p:sp>
        <p:nvSpPr>
          <p:cNvPr id="106" name="Can 105"/>
          <p:cNvSpPr/>
          <p:nvPr/>
        </p:nvSpPr>
        <p:spPr>
          <a:xfrm>
            <a:off x="10567782" y="5159284"/>
            <a:ext cx="536028" cy="6282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3971510" y="6148516"/>
            <a:ext cx="995861" cy="323165"/>
          </a:xfrm>
          <a:prstGeom prst="rect">
            <a:avLst/>
          </a:prstGeom>
          <a:noFill/>
        </p:spPr>
        <p:txBody>
          <a:bodyPr wrap="square" rtlCol="0">
            <a:spAutoFit/>
          </a:bodyPr>
          <a:lstStyle/>
          <a:p>
            <a:r>
              <a:rPr lang="en-US" sz="1500" b="1" dirty="0" smtClean="0">
                <a:solidFill>
                  <a:srgbClr val="0070C0"/>
                </a:solidFill>
                <a:cs typeface="Arial" pitchFamily="34" charset="0"/>
              </a:rPr>
              <a:t>Questions</a:t>
            </a:r>
            <a:endParaRPr lang="en-US" sz="1500" b="1" dirty="0">
              <a:solidFill>
                <a:srgbClr val="0070C0"/>
              </a:solidFill>
              <a:cs typeface="Arial" pitchFamily="34" charset="0"/>
            </a:endParaRPr>
          </a:p>
        </p:txBody>
      </p:sp>
      <p:cxnSp>
        <p:nvCxnSpPr>
          <p:cNvPr id="102" name="Elbow Connector 101"/>
          <p:cNvCxnSpPr>
            <a:stCxn id="83" idx="2"/>
          </p:cNvCxnSpPr>
          <p:nvPr/>
        </p:nvCxnSpPr>
        <p:spPr>
          <a:xfrm rot="10800000" flipV="1">
            <a:off x="2222938" y="1898559"/>
            <a:ext cx="7077198" cy="626915"/>
          </a:xfrm>
          <a:prstGeom prst="bentConnector3">
            <a:avLst>
              <a:gd name="adj1" fmla="val 99899"/>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Rounded Rectangle 116"/>
          <p:cNvSpPr/>
          <p:nvPr/>
        </p:nvSpPr>
        <p:spPr>
          <a:xfrm>
            <a:off x="854310" y="2500030"/>
            <a:ext cx="2280212" cy="1551007"/>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Executing Website Structure</a:t>
            </a:r>
            <a:endParaRPr lang="en-US" dirty="0"/>
          </a:p>
        </p:txBody>
      </p:sp>
      <p:cxnSp>
        <p:nvCxnSpPr>
          <p:cNvPr id="118" name="Straight Connector 117"/>
          <p:cNvCxnSpPr/>
          <p:nvPr/>
        </p:nvCxnSpPr>
        <p:spPr>
          <a:xfrm>
            <a:off x="854310" y="2899063"/>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19" name="Straight Connector 118"/>
          <p:cNvCxnSpPr/>
          <p:nvPr/>
        </p:nvCxnSpPr>
        <p:spPr>
          <a:xfrm>
            <a:off x="854310" y="3726948"/>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20" name="Straight Connector 119"/>
          <p:cNvCxnSpPr/>
          <p:nvPr/>
        </p:nvCxnSpPr>
        <p:spPr>
          <a:xfrm flipH="1">
            <a:off x="1504090" y="2500032"/>
            <a:ext cx="11574" cy="399031"/>
          </a:xfrm>
          <a:prstGeom prst="line">
            <a:avLst/>
          </a:prstGeom>
          <a:ln w="31750"/>
        </p:spPr>
        <p:style>
          <a:lnRef idx="1">
            <a:schemeClr val="dk1"/>
          </a:lnRef>
          <a:fillRef idx="0">
            <a:schemeClr val="dk1"/>
          </a:fillRef>
          <a:effectRef idx="0">
            <a:schemeClr val="dk1"/>
          </a:effectRef>
          <a:fontRef idx="minor">
            <a:schemeClr val="tx1"/>
          </a:fontRef>
        </p:style>
      </p:cxnSp>
      <p:sp>
        <p:nvSpPr>
          <p:cNvPr id="121" name="TextBox 120"/>
          <p:cNvSpPr txBox="1"/>
          <p:nvPr/>
        </p:nvSpPr>
        <p:spPr>
          <a:xfrm>
            <a:off x="943758" y="2514881"/>
            <a:ext cx="531166" cy="369332"/>
          </a:xfrm>
          <a:prstGeom prst="rect">
            <a:avLst/>
          </a:prstGeom>
          <a:noFill/>
        </p:spPr>
        <p:txBody>
          <a:bodyPr wrap="square" rtlCol="0">
            <a:spAutoFit/>
          </a:bodyPr>
          <a:lstStyle/>
          <a:p>
            <a:r>
              <a:rPr lang="en-US" b="1" dirty="0" smtClean="0"/>
              <a:t>1.1</a:t>
            </a:r>
            <a:endParaRPr lang="en-US" b="1" dirty="0"/>
          </a:p>
        </p:txBody>
      </p:sp>
      <p:sp>
        <p:nvSpPr>
          <p:cNvPr id="122" name="Rounded Rectangle 121"/>
          <p:cNvSpPr/>
          <p:nvPr/>
        </p:nvSpPr>
        <p:spPr>
          <a:xfrm>
            <a:off x="6055408" y="4697892"/>
            <a:ext cx="2280212" cy="1551007"/>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Persistent DB </a:t>
            </a:r>
          </a:p>
          <a:p>
            <a:pPr algn="ctr"/>
            <a:r>
              <a:rPr lang="en-US" dirty="0" smtClean="0"/>
              <a:t>File Saver</a:t>
            </a:r>
            <a:endParaRPr lang="en-US" dirty="0"/>
          </a:p>
        </p:txBody>
      </p:sp>
      <p:cxnSp>
        <p:nvCxnSpPr>
          <p:cNvPr id="123" name="Straight Connector 122"/>
          <p:cNvCxnSpPr/>
          <p:nvPr/>
        </p:nvCxnSpPr>
        <p:spPr>
          <a:xfrm>
            <a:off x="6055408" y="5096925"/>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24" name="Straight Connector 123"/>
          <p:cNvCxnSpPr/>
          <p:nvPr/>
        </p:nvCxnSpPr>
        <p:spPr>
          <a:xfrm>
            <a:off x="6055408" y="5924810"/>
            <a:ext cx="2280212"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flipH="1">
            <a:off x="6705188" y="4697894"/>
            <a:ext cx="11574" cy="399031"/>
          </a:xfrm>
          <a:prstGeom prst="line">
            <a:avLst/>
          </a:prstGeom>
          <a:ln w="31750"/>
        </p:spPr>
        <p:style>
          <a:lnRef idx="1">
            <a:schemeClr val="dk1"/>
          </a:lnRef>
          <a:fillRef idx="0">
            <a:schemeClr val="dk1"/>
          </a:fillRef>
          <a:effectRef idx="0">
            <a:schemeClr val="dk1"/>
          </a:effectRef>
          <a:fontRef idx="minor">
            <a:schemeClr val="tx1"/>
          </a:fontRef>
        </p:style>
      </p:cxnSp>
      <p:sp>
        <p:nvSpPr>
          <p:cNvPr id="126" name="TextBox 125"/>
          <p:cNvSpPr txBox="1"/>
          <p:nvPr/>
        </p:nvSpPr>
        <p:spPr>
          <a:xfrm>
            <a:off x="6144856" y="4712743"/>
            <a:ext cx="531166" cy="369332"/>
          </a:xfrm>
          <a:prstGeom prst="rect">
            <a:avLst/>
          </a:prstGeom>
          <a:noFill/>
        </p:spPr>
        <p:txBody>
          <a:bodyPr wrap="square" rtlCol="0">
            <a:spAutoFit/>
          </a:bodyPr>
          <a:lstStyle/>
          <a:p>
            <a:r>
              <a:rPr lang="en-US" b="1" dirty="0" smtClean="0">
                <a:solidFill>
                  <a:schemeClr val="bg1"/>
                </a:solidFill>
              </a:rPr>
              <a:t>1.3</a:t>
            </a:r>
            <a:endParaRPr lang="en-US" b="1" dirty="0">
              <a:solidFill>
                <a:schemeClr val="bg1"/>
              </a:solidFill>
            </a:endParaRPr>
          </a:p>
        </p:txBody>
      </p:sp>
    </p:spTree>
    <p:extLst>
      <p:ext uri="{BB962C8B-B14F-4D97-AF65-F5344CB8AC3E}">
        <p14:creationId xmlns:p14="http://schemas.microsoft.com/office/powerpoint/2010/main" val="12277340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 = \alpha_1 f_1(x) + \alpha_2 f_2(x) + \alpha_3 f_3(x)+...$&#10;\end{document}&#10;"/>
  <p:tag name="EXTERNALNAME" val="txp_fig"/>
  <p:tag name="BLEND" val="False"/>
  <p:tag name="TRANSPARENT" val="False"/>
  <p:tag name="KEEPFILES" val="False"/>
  <p:tag name="DEBUGPAUSE" val="False"/>
  <p:tag name="RESOLUTION" val="1200"/>
  <p:tag name="TIMEOUT" val="(none)"/>
  <p:tag name="BOXWIDTH" val="362"/>
  <p:tag name="BOXHEIGHT" val="309"/>
  <p:tag name="BOXFONT" val="10"/>
  <p:tag name="BOXWRAP" val="False"/>
  <p:tag name="WORKAROUNDTRANSPARENCYBUG" val="False"/>
  <p:tag name="ALLOWFONTSUBSTITUTION" val="False"/>
  <p:tag name="BITMAPFORMAT" val="pngmono"/>
  <p:tag name="ORIGWIDTH" val="409"/>
  <p:tag name="PICTUREFILESIZE" val="15920"/>
</p:tagLst>
</file>

<file path=ppt/theme/theme1.xml><?xml version="1.0" encoding="utf-8"?>
<a:theme xmlns:a="http://schemas.openxmlformats.org/drawingml/2006/main" name="Office Mix">
  <a:themeElements>
    <a:clrScheme name="Custom 561">
      <a:dk1>
        <a:sysClr val="windowText" lastClr="000000"/>
      </a:dk1>
      <a:lt1>
        <a:sysClr val="window" lastClr="FFFFFF"/>
      </a:lt1>
      <a:dk2>
        <a:srgbClr val="0E0600"/>
      </a:dk2>
      <a:lt2>
        <a:srgbClr val="FCF5EF"/>
      </a:lt2>
      <a:accent1>
        <a:srgbClr val="DD5900"/>
      </a:accent1>
      <a:accent2>
        <a:srgbClr val="FFB900"/>
      </a:accent2>
      <a:accent3>
        <a:srgbClr val="DC3C00"/>
      </a:accent3>
      <a:accent4>
        <a:srgbClr val="00BCF2"/>
      </a:accent4>
      <a:accent5>
        <a:srgbClr val="00B294"/>
      </a:accent5>
      <a:accent6>
        <a:srgbClr val="68217A"/>
      </a:accent6>
      <a:hlink>
        <a:srgbClr val="00BCF2"/>
      </a:hlink>
      <a:folHlink>
        <a:srgbClr val="68217A"/>
      </a:folHlink>
    </a:clrScheme>
    <a:fontScheme name="Custom 3">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e an Office Mix.potx" id="{4B7366DC-B74D-454D-9AF1-C5E1E2713A61}" vid="{D9FD2935-D4F2-4034-8F2D-E6786535C4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6494B6-1467-40D3-9D2C-6096235D25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2851</TotalTime>
  <Words>2275</Words>
  <Application>Microsoft Macintosh PowerPoint</Application>
  <PresentationFormat>Widescreen</PresentationFormat>
  <Paragraphs>465</Paragraphs>
  <Slides>37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Abadi MT Condensed Extra Bold</vt:lpstr>
      <vt:lpstr>Calibri</vt:lpstr>
      <vt:lpstr>DejaVu Sans</vt:lpstr>
      <vt:lpstr>Segoe UI</vt:lpstr>
      <vt:lpstr>Segoe UI Light</vt:lpstr>
      <vt:lpstr>SimSun</vt:lpstr>
      <vt:lpstr>Times New Roman</vt:lpstr>
      <vt:lpstr>Tunga</vt:lpstr>
      <vt:lpstr>Wingdings</vt:lpstr>
      <vt:lpstr>Arial</vt:lpstr>
      <vt:lpstr>Office Mix</vt:lpstr>
      <vt:lpstr>ARITHMETIC PROBLEM SOLVER</vt:lpstr>
      <vt:lpstr>Agenda</vt:lpstr>
      <vt:lpstr>Introduction</vt:lpstr>
      <vt:lpstr>Problem Statement</vt:lpstr>
      <vt:lpstr>Literature Survey</vt:lpstr>
      <vt:lpstr>Proposed System</vt:lpstr>
      <vt:lpstr>Architecture </vt:lpstr>
      <vt:lpstr>PowerPoint Presentation</vt:lpstr>
      <vt:lpstr>PowerPoint Presentation</vt:lpstr>
      <vt:lpstr>PowerPoint Presentation</vt:lpstr>
      <vt:lpstr>PowerPoint Presentation</vt:lpstr>
      <vt:lpstr>PowerPoint Presentation</vt:lpstr>
      <vt:lpstr>Modules</vt:lpstr>
      <vt:lpstr>Viola Jones Algorithm</vt:lpstr>
      <vt:lpstr>Viola Jones contd..</vt:lpstr>
      <vt:lpstr>Viola Jones Algorithm</vt:lpstr>
      <vt:lpstr>Viola Jones Algorithm (contd…)</vt:lpstr>
      <vt:lpstr>Viola Jones Algorithm</vt:lpstr>
      <vt:lpstr>Implementation </vt:lpstr>
      <vt:lpstr>Implementation(contd..)</vt:lpstr>
      <vt:lpstr>Implementation(contd..)</vt:lpstr>
      <vt:lpstr>Implementation(contd..)</vt:lpstr>
      <vt:lpstr>Implementation(contd..)</vt:lpstr>
      <vt:lpstr>Implementation(contd..)</vt:lpstr>
      <vt:lpstr>Implementation(contd..)</vt:lpstr>
      <vt:lpstr>Implementation(contd..)</vt:lpstr>
      <vt:lpstr>Implementation(contd..)</vt:lpstr>
      <vt:lpstr>Testing</vt:lpstr>
      <vt:lpstr>Snapshots</vt:lpstr>
      <vt:lpstr>Snapshots(contd..)</vt:lpstr>
      <vt:lpstr>Snapshots(contd..)</vt:lpstr>
      <vt:lpstr>Snapshots(contd..)</vt:lpstr>
      <vt:lpstr>Applications</vt:lpstr>
      <vt:lpstr>Conclusion </vt:lpstr>
      <vt:lpstr>Limitations</vt:lpstr>
      <vt:lpstr>Future Enhancements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 Sleep Detection System</dc:title>
  <dc:creator>Piyush Bajaj</dc:creator>
  <cp:keywords/>
  <cp:lastModifiedBy>Tathagat Nawadia</cp:lastModifiedBy>
  <cp:revision>278</cp:revision>
  <dcterms:created xsi:type="dcterms:W3CDTF">2015-02-01T08:57:36Z</dcterms:created>
  <dcterms:modified xsi:type="dcterms:W3CDTF">2016-05-10T18:22:47Z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TC043863139991</vt:lpwstr>
  </property>
</Properties>
</file>